
<file path=[Content_Types].xml><?xml version="1.0" encoding="utf-8"?>
<Types xmlns="http://schemas.openxmlformats.org/package/2006/content-types">
  <Default Extension="avi" ContentType="video/x-msvideo"/>
  <Default Extension="bin" ContentType="image/png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24"/>
  </p:notesMasterIdLst>
  <p:handoutMasterIdLst>
    <p:handoutMasterId r:id="rId25"/>
  </p:handoutMasterIdLst>
  <p:sldIdLst>
    <p:sldId id="1449" r:id="rId3"/>
    <p:sldId id="1452" r:id="rId4"/>
    <p:sldId id="262" r:id="rId5"/>
    <p:sldId id="2147309481" r:id="rId6"/>
    <p:sldId id="2147309482" r:id="rId7"/>
    <p:sldId id="2147309494" r:id="rId8"/>
    <p:sldId id="2069" r:id="rId9"/>
    <p:sldId id="2068" r:id="rId10"/>
    <p:sldId id="2070" r:id="rId11"/>
    <p:sldId id="2147309491" r:id="rId12"/>
    <p:sldId id="2147309648" r:id="rId13"/>
    <p:sldId id="2147309493" r:id="rId14"/>
    <p:sldId id="1440" r:id="rId15"/>
    <p:sldId id="1422" r:id="rId16"/>
    <p:sldId id="2147309607" r:id="rId17"/>
    <p:sldId id="2147309634" r:id="rId18"/>
    <p:sldId id="2147309606" r:id="rId19"/>
    <p:sldId id="2147309495" r:id="rId20"/>
    <p:sldId id="2147309689" r:id="rId21"/>
    <p:sldId id="2147309496" r:id="rId22"/>
    <p:sldId id="141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C4C7768-7CD8-4F3C-B53F-1E701B3679E3}">
          <p14:sldIdLst>
            <p14:sldId id="1449"/>
            <p14:sldId id="1452"/>
            <p14:sldId id="262"/>
            <p14:sldId id="2147309481"/>
            <p14:sldId id="2147309482"/>
            <p14:sldId id="2147309494"/>
            <p14:sldId id="2069"/>
            <p14:sldId id="2068"/>
            <p14:sldId id="2070"/>
            <p14:sldId id="2147309491"/>
            <p14:sldId id="2147309648"/>
            <p14:sldId id="2147309493"/>
            <p14:sldId id="1440"/>
            <p14:sldId id="1422"/>
            <p14:sldId id="2147309607"/>
            <p14:sldId id="2147309634"/>
            <p14:sldId id="2147309606"/>
            <p14:sldId id="2147309495"/>
            <p14:sldId id="2147309689"/>
            <p14:sldId id="2147309496"/>
            <p14:sldId id="1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17C12E-987C-C0ED-F45B-2CF7AD32526D}" name="Weiland, Nathan T. " initials="NTW" userId="Weiland, Nathan T. 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ultz, Travis R." initials="STR" lastIdx="3" clrIdx="0">
    <p:extLst>
      <p:ext uri="{19B8F6BF-5375-455C-9EA6-DF929625EA0E}">
        <p15:presenceInfo xmlns:p15="http://schemas.microsoft.com/office/powerpoint/2012/main" userId="S::Travis.Shultz@netl.doe.gov::fc144ac4-382e-49c7-b2d1-500aa65f442a" providerId="AD"/>
      </p:ext>
    </p:extLst>
  </p:cmAuthor>
  <p:cmAuthor id="2" name="Charlotte Seigler" initials="CS" lastIdx="60" clrIdx="1">
    <p:extLst>
      <p:ext uri="{19B8F6BF-5375-455C-9EA6-DF929625EA0E}">
        <p15:presenceInfo xmlns:p15="http://schemas.microsoft.com/office/powerpoint/2012/main" userId="S::cseigler@stratacomm.net::69167aa4-2248-4e90-95be-5abb79885937" providerId="AD"/>
      </p:ext>
    </p:extLst>
  </p:cmAuthor>
  <p:cmAuthor id="3" name="Weiland, Nathan T. " initials="NTW" lastIdx="20" clrIdx="2">
    <p:extLst>
      <p:ext uri="{19B8F6BF-5375-455C-9EA6-DF929625EA0E}">
        <p15:presenceInfo xmlns:p15="http://schemas.microsoft.com/office/powerpoint/2012/main" userId="Weiland, Nathan T. " providerId="None"/>
      </p:ext>
    </p:extLst>
  </p:cmAuthor>
  <p:cmAuthor id="4" name="Karki, Amanda (CONTR)" initials="KA(" lastIdx="4" clrIdx="3">
    <p:extLst>
      <p:ext uri="{19B8F6BF-5375-455C-9EA6-DF929625EA0E}">
        <p15:presenceInfo xmlns:p15="http://schemas.microsoft.com/office/powerpoint/2012/main" userId="S::Amanda.Karki@netl.doe.gov::9ba522be-8551-457f-b33b-efe1f1bb171c" providerId="AD"/>
      </p:ext>
    </p:extLst>
  </p:cmAuthor>
  <p:cmAuthor id="5" name="Munson, Christopher L. (CONTR)" initials="MCL(" lastIdx="7" clrIdx="4">
    <p:extLst>
      <p:ext uri="{19B8F6BF-5375-455C-9EA6-DF929625EA0E}">
        <p15:presenceInfo xmlns:p15="http://schemas.microsoft.com/office/powerpoint/2012/main" userId="S::Christopher.Munson@netl.doe.gov::d423e3be-c04f-4597-87a2-68b875b0c7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675"/>
    <a:srgbClr val="98C93D"/>
    <a:srgbClr val="CFD5EA"/>
    <a:srgbClr val="D5B7E2"/>
    <a:srgbClr val="77BD43"/>
    <a:srgbClr val="FFFFFF"/>
    <a:srgbClr val="03FFB1"/>
    <a:srgbClr val="27ADE2"/>
    <a:srgbClr val="043951"/>
    <a:srgbClr val="1A8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4" autoAdjust="0"/>
    <p:restoredTop sz="94954" autoAdjust="0"/>
  </p:normalViewPr>
  <p:slideViewPr>
    <p:cSldViewPr snapToGrid="0" showGuides="1">
      <p:cViewPr varScale="1">
        <p:scale>
          <a:sx n="120" d="100"/>
          <a:sy n="120" d="100"/>
        </p:scale>
        <p:origin x="27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 w="127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2BF-B74D-A53E-EE667ECBDCC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2BF-B74D-A53E-EE667ECBDCC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2BF-B74D-A53E-EE667ECBDCCA}"/>
              </c:ext>
            </c:extLst>
          </c:dPt>
          <c:dLbls>
            <c:dLbl>
              <c:idx val="0"/>
              <c:layout>
                <c:manualLayout>
                  <c:x val="6.4843191984535281E-2"/>
                  <c:y val="-9.3791054100397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E6D93B7-2BF4-4A40-8027-446FBD3BA716}" type="PERCENTAGE">
                      <a:rPr lang="en-US" baseline="0" smtClean="0">
                        <a:solidFill>
                          <a:schemeClr val="accent2"/>
                        </a:solidFill>
                      </a:rPr>
                      <a:pPr>
                        <a:defRPr sz="2000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2BF-B74D-A53E-EE667ECBDCCA}"/>
                </c:ext>
              </c:extLst>
            </c:dLbl>
            <c:dLbl>
              <c:idx val="1"/>
              <c:layout>
                <c:manualLayout>
                  <c:x val="-3.010576770710573E-2"/>
                  <c:y val="-3.47374274445917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B10098-B4F9-0146-8124-C2E3BFE5F3C0}" type="CATEGORYNAME">
                      <a:rPr lang="en-US">
                        <a:solidFill>
                          <a:schemeClr val="accent4"/>
                        </a:solidFill>
                      </a:rPr>
                      <a:pPr>
                        <a:defRPr sz="2000">
                          <a:solidFill>
                            <a:schemeClr val="accent2"/>
                          </a:solidFill>
                        </a:defRPr>
                      </a:pPr>
                      <a:t>[CATEGORY NAME]</a:t>
                    </a:fld>
                    <a:fld id="{46B11205-3B1A-B14D-A425-E43B3E99E65B}" type="PERCENTAGE">
                      <a:rPr lang="en-US" baseline="0" smtClean="0">
                        <a:solidFill>
                          <a:schemeClr val="accent4"/>
                        </a:solidFill>
                      </a:rPr>
                      <a:pPr>
                        <a:defRPr sz="2000">
                          <a:solidFill>
                            <a:schemeClr val="accent2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2BF-B74D-A53E-EE667ECBDCCA}"/>
                </c:ext>
              </c:extLst>
            </c:dLbl>
            <c:dLbl>
              <c:idx val="2"/>
              <c:layout>
                <c:manualLayout>
                  <c:x val="1.7368803313056767E-2"/>
                  <c:y val="-7.64223403781018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2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94993C3-2048-1D4B-B945-CAE27485E404}" type="PERCENTAGE">
                      <a:rPr lang="en-US" sz="2000" baseline="0" smtClean="0">
                        <a:solidFill>
                          <a:schemeClr val="accent6"/>
                        </a:solidFill>
                      </a:rPr>
                      <a:pPr algn="ctr">
                        <a:defRPr sz="2000">
                          <a:solidFill>
                            <a:schemeClr val="accent2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77226545810819"/>
                      <c:h val="8.823306570926303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2BF-B74D-A53E-EE667ECBD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0.76</c:v>
                </c:pt>
                <c:pt idx="1">
                  <c:v>0.22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BF-B74D-A53E-EE667ECBDCC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768910232754559E-2"/>
          <c:y val="1.468189233278956E-2"/>
          <c:w val="0.87325786461579102"/>
          <c:h val="0.87275693311583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'Chart Data'!$B$63</c:f>
              <c:strCache>
                <c:ptCount val="1"/>
                <c:pt idx="0">
                  <c:v>Stack Emissions</c:v>
                </c:pt>
              </c:strCache>
            </c:strRef>
          </c:tx>
          <c:spPr>
            <a:solidFill>
              <a:srgbClr val="849033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1"/>
              <c:layout>
                <c:manualLayout>
                  <c:x val="7.2243506895290632E-2"/>
                  <c:y val="-2.312282629066623E-2"/>
                </c:manualLayout>
              </c:layout>
              <c:numFmt formatCode="#,##0.0" sourceLinked="0"/>
              <c:spPr>
                <a:noFill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55-4D58-8BC7-27CBB6F37A48}"/>
                </c:ext>
              </c:extLst>
            </c:dLbl>
            <c:dLbl>
              <c:idx val="2"/>
              <c:layout>
                <c:manualLayout>
                  <c:x val="7.2780203784570591E-2"/>
                  <c:y val="-2.8075139684873136E-2"/>
                </c:manualLayout>
              </c:layout>
              <c:numFmt formatCode="#,##0.0" sourceLinked="0"/>
              <c:spPr>
                <a:noFill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55-4D58-8BC7-27CBB6F37A48}"/>
                </c:ext>
              </c:extLst>
            </c:dLbl>
            <c:numFmt formatCode="#,##0.0" sourceLinked="0"/>
            <c:spPr>
              <a:noFill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'Chart Data'!$C$62:$H$62</c:f>
              <c:strCache>
                <c:ptCount val="6"/>
                <c:pt idx="0">
                  <c:v>Steam Methane Reforming w/o CCS
 (Case 1)</c:v>
                </c:pt>
                <c:pt idx="1">
                  <c:v>Steam Methane Reforming w/ CCS
 (Case 2)</c:v>
                </c:pt>
                <c:pt idx="2">
                  <c:v>Autothermal Reforming w/ CCS
 (Case 3)</c:v>
                </c:pt>
                <c:pt idx="3">
                  <c:v>Coal Gasification w/o CCS
 (Case 4)</c:v>
                </c:pt>
                <c:pt idx="4">
                  <c:v>Coal Gasification w/ CCS
 (Case 5)</c:v>
                </c:pt>
                <c:pt idx="5">
                  <c:v>Coal + Bio Gasification w/ CCS
 (Case 6)</c:v>
                </c:pt>
              </c:strCache>
            </c:strRef>
          </c:cat>
          <c:val>
            <c:numRef>
              <c:f>'Chart Data'!$C$63:$H$63</c:f>
              <c:numCache>
                <c:formatCode>0.00</c:formatCode>
                <c:ptCount val="6"/>
                <c:pt idx="0">
                  <c:v>9.3457688757772477</c:v>
                </c:pt>
                <c:pt idx="1">
                  <c:v>0.37888097578037788</c:v>
                </c:pt>
                <c:pt idx="2">
                  <c:v>0.51617372048059884</c:v>
                </c:pt>
                <c:pt idx="3">
                  <c:v>17.935054384714935</c:v>
                </c:pt>
                <c:pt idx="4">
                  <c:v>1.346425999208704</c:v>
                </c:pt>
                <c:pt idx="5">
                  <c:v>1.5925728493829983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55-4D58-8BC7-27CBB6F37A48}"/>
            </c:ext>
          </c:extLst>
        </c:ser>
        <c:ser>
          <c:idx val="1"/>
          <c:order val="1"/>
          <c:tx>
            <c:strRef>
              <c:f>'Chart Data'!$B$64</c:f>
              <c:strCache>
                <c:ptCount val="1"/>
                <c:pt idx="0">
                  <c:v>Natural Gas LCA Emissions</c:v>
                </c:pt>
              </c:strCache>
            </c:strRef>
          </c:tx>
          <c:spPr>
            <a:solidFill>
              <a:srgbClr val="38869A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'Chart Data'!$C$62:$H$62</c:f>
              <c:strCache>
                <c:ptCount val="6"/>
                <c:pt idx="0">
                  <c:v>Steam Methane Reforming w/o CCS
 (Case 1)</c:v>
                </c:pt>
                <c:pt idx="1">
                  <c:v>Steam Methane Reforming w/ CCS
 (Case 2)</c:v>
                </c:pt>
                <c:pt idx="2">
                  <c:v>Autothermal Reforming w/ CCS
 (Case 3)</c:v>
                </c:pt>
                <c:pt idx="3">
                  <c:v>Coal Gasification w/o CCS
 (Case 4)</c:v>
                </c:pt>
                <c:pt idx="4">
                  <c:v>Coal Gasification w/ CCS
 (Case 5)</c:v>
                </c:pt>
                <c:pt idx="5">
                  <c:v>Coal + Bio Gasification w/ CCS
 (Case 6)</c:v>
                </c:pt>
              </c:strCache>
            </c:strRef>
          </c:cat>
          <c:val>
            <c:numRef>
              <c:f>'Chart Data'!$C$64:$H$64</c:f>
              <c:numCache>
                <c:formatCode>0.00</c:formatCode>
                <c:ptCount val="6"/>
                <c:pt idx="0">
                  <c:v>3.474741307422812</c:v>
                </c:pt>
                <c:pt idx="1">
                  <c:v>3.694723206229793</c:v>
                </c:pt>
                <c:pt idx="2">
                  <c:v>3.4726949138157543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55-4D58-8BC7-27CBB6F37A48}"/>
            </c:ext>
          </c:extLst>
        </c:ser>
        <c:ser>
          <c:idx val="2"/>
          <c:order val="2"/>
          <c:tx>
            <c:strRef>
              <c:f>'Chart Data'!$B$65</c:f>
              <c:strCache>
                <c:ptCount val="1"/>
                <c:pt idx="0">
                  <c:v>Coal LCA Emissions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'Chart Data'!$C$62:$H$62</c:f>
              <c:strCache>
                <c:ptCount val="6"/>
                <c:pt idx="0">
                  <c:v>Steam Methane Reforming w/o CCS
 (Case 1)</c:v>
                </c:pt>
                <c:pt idx="1">
                  <c:v>Steam Methane Reforming w/ CCS
 (Case 2)</c:v>
                </c:pt>
                <c:pt idx="2">
                  <c:v>Autothermal Reforming w/ CCS
 (Case 3)</c:v>
                </c:pt>
                <c:pt idx="3">
                  <c:v>Coal Gasification w/o CCS
 (Case 4)</c:v>
                </c:pt>
                <c:pt idx="4">
                  <c:v>Coal Gasification w/ CCS
 (Case 5)</c:v>
                </c:pt>
                <c:pt idx="5">
                  <c:v>Coal + Bio Gasification w/ CCS
 (Case 6)</c:v>
                </c:pt>
              </c:strCache>
            </c:strRef>
          </c:cat>
          <c:val>
            <c:numRef>
              <c:f>'Chart Data'!$C$65:$H$65</c:f>
              <c:numCache>
                <c:formatCode>General</c:formatCode>
                <c:ptCount val="6"/>
                <c:pt idx="3" formatCode="0.00">
                  <c:v>1.487628360219891</c:v>
                </c:pt>
                <c:pt idx="4" formatCode="0.00">
                  <c:v>1.487628360219891</c:v>
                </c:pt>
                <c:pt idx="5" formatCode="0.00">
                  <c:v>1.0432987542371985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55-4D58-8BC7-27CBB6F37A48}"/>
            </c:ext>
          </c:extLst>
        </c:ser>
        <c:ser>
          <c:idx val="3"/>
          <c:order val="3"/>
          <c:tx>
            <c:strRef>
              <c:f>'Chart Data'!$B$66</c:f>
              <c:strCache>
                <c:ptCount val="1"/>
                <c:pt idx="0">
                  <c:v>Biomass LCA Emissions</c:v>
                </c:pt>
              </c:strCache>
            </c:strRef>
          </c:tx>
          <c:spPr>
            <a:solidFill>
              <a:srgbClr val="4F271C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'Chart Data'!$C$62:$H$62</c:f>
              <c:strCache>
                <c:ptCount val="6"/>
                <c:pt idx="0">
                  <c:v>Steam Methane Reforming w/o CCS
 (Case 1)</c:v>
                </c:pt>
                <c:pt idx="1">
                  <c:v>Steam Methane Reforming w/ CCS
 (Case 2)</c:v>
                </c:pt>
                <c:pt idx="2">
                  <c:v>Autothermal Reforming w/ CCS
 (Case 3)</c:v>
                </c:pt>
                <c:pt idx="3">
                  <c:v>Coal Gasification w/o CCS
 (Case 4)</c:v>
                </c:pt>
                <c:pt idx="4">
                  <c:v>Coal Gasification w/ CCS
 (Case 5)</c:v>
                </c:pt>
                <c:pt idx="5">
                  <c:v>Coal + Bio Gasification w/ CCS
 (Case 6)</c:v>
                </c:pt>
              </c:strCache>
            </c:strRef>
          </c:cat>
          <c:val>
            <c:numRef>
              <c:f>'Chart Data'!$C$66:$H$66</c:f>
              <c:numCache>
                <c:formatCode>General</c:formatCode>
                <c:ptCount val="6"/>
                <c:pt idx="5" formatCode="0.00">
                  <c:v>-2.9882479686929595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55-4D58-8BC7-27CBB6F37A48}"/>
            </c:ext>
          </c:extLst>
        </c:ser>
        <c:ser>
          <c:idx val="4"/>
          <c:order val="4"/>
          <c:tx>
            <c:strRef>
              <c:f>'Chart Data'!$B$67</c:f>
              <c:strCache>
                <c:ptCount val="1"/>
                <c:pt idx="0">
                  <c:v>Grid Electricity LCA Emissions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7.860262008733622E-2"/>
                  <c:y val="1.203220272208848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C55-4D58-8BC7-27CBB6F37A4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E7789F3-2C5B-45F1-8BA9-D4F486BB5414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C55-4D58-8BC7-27CBB6F37A4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D0DE4E6-55AA-4493-9FFE-C376FB6B0839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C55-4D58-8BC7-27CBB6F37A48}"/>
                </c:ext>
              </c:extLst>
            </c:dLbl>
            <c:dLbl>
              <c:idx val="3"/>
              <c:layout>
                <c:manualLayout>
                  <c:x val="6.8413391557496359E-2"/>
                  <c:y val="-2.606977256452507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C55-4D58-8BC7-27CBB6F37A4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FC59B85-62A0-40A0-8B72-1337E603E1F3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CC55-4D58-8BC7-27CBB6F37A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'Chart Data'!$C$62:$H$62</c:f>
              <c:strCache>
                <c:ptCount val="6"/>
                <c:pt idx="0">
                  <c:v>Steam Methane Reforming w/o CCS
 (Case 1)</c:v>
                </c:pt>
                <c:pt idx="1">
                  <c:v>Steam Methane Reforming w/ CCS
 (Case 2)</c:v>
                </c:pt>
                <c:pt idx="2">
                  <c:v>Autothermal Reforming w/ CCS
 (Case 3)</c:v>
                </c:pt>
                <c:pt idx="3">
                  <c:v>Coal Gasification w/o CCS
 (Case 4)</c:v>
                </c:pt>
                <c:pt idx="4">
                  <c:v>Coal Gasification w/ CCS
 (Case 5)</c:v>
                </c:pt>
                <c:pt idx="5">
                  <c:v>Coal + Bio Gasification w/ CCS
 (Case 6)</c:v>
                </c:pt>
              </c:strCache>
            </c:strRef>
          </c:cat>
          <c:val>
            <c:numRef>
              <c:f>'Chart Data'!$C$67:$H$67</c:f>
              <c:numCache>
                <c:formatCode>0.00</c:formatCode>
                <c:ptCount val="6"/>
                <c:pt idx="0">
                  <c:v>0.36833233357573147</c:v>
                </c:pt>
                <c:pt idx="1">
                  <c:v>1.1842127572374204</c:v>
                </c:pt>
                <c:pt idx="2">
                  <c:v>2.3478403804810508</c:v>
                </c:pt>
                <c:pt idx="3">
                  <c:v>0.53255721010008239</c:v>
                </c:pt>
                <c:pt idx="4">
                  <c:v>0.83382012412785178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C55-4D58-8BC7-27CBB6F37A48}"/>
            </c:ext>
          </c:extLst>
        </c:ser>
        <c:ser>
          <c:idx val="5"/>
          <c:order val="5"/>
          <c:tx>
            <c:strRef>
              <c:f>'Chart Data'!$B$68</c:f>
              <c:strCache>
                <c:ptCount val="1"/>
                <c:pt idx="0">
                  <c:v>CO2 Management LCA Emissions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1"/>
              <c:layout>
                <c:manualLayout>
                  <c:x val="5.9679767103347887E-2"/>
                  <c:y val="-1.90645672946729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C55-4D58-8BC7-27CBB6F37A48}"/>
                </c:ext>
              </c:extLst>
            </c:dLbl>
            <c:dLbl>
              <c:idx val="2"/>
              <c:layout>
                <c:manualLayout>
                  <c:x val="6.4046579330422126E-2"/>
                  <c:y val="-1.923589196597823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C55-4D58-8BC7-27CBB6F37A48}"/>
                </c:ext>
              </c:extLst>
            </c:dLbl>
            <c:dLbl>
              <c:idx val="4"/>
              <c:layout>
                <c:manualLayout>
                  <c:x val="6.5502183406113426E-2"/>
                  <c:y val="-1.744795717041134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C55-4D58-8BC7-27CBB6F37A48}"/>
                </c:ext>
              </c:extLst>
            </c:dLbl>
            <c:dLbl>
              <c:idx val="5"/>
              <c:layout>
                <c:manualLayout>
                  <c:x val="6.1135371179039409E-2"/>
                  <c:y val="-2.06543339220482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C55-4D58-8BC7-27CBB6F37A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'Chart Data'!$C$62:$H$62</c:f>
              <c:strCache>
                <c:ptCount val="6"/>
                <c:pt idx="0">
                  <c:v>Steam Methane Reforming w/o CCS
 (Case 1)</c:v>
                </c:pt>
                <c:pt idx="1">
                  <c:v>Steam Methane Reforming w/ CCS
 (Case 2)</c:v>
                </c:pt>
                <c:pt idx="2">
                  <c:v>Autothermal Reforming w/ CCS
 (Case 3)</c:v>
                </c:pt>
                <c:pt idx="3">
                  <c:v>Coal Gasification w/o CCS
 (Case 4)</c:v>
                </c:pt>
                <c:pt idx="4">
                  <c:v>Coal Gasification w/ CCS
 (Case 5)</c:v>
                </c:pt>
                <c:pt idx="5">
                  <c:v>Coal + Bio Gasification w/ CCS
 (Case 6)</c:v>
                </c:pt>
              </c:strCache>
            </c:strRef>
          </c:cat>
          <c:val>
            <c:numRef>
              <c:f>'Chart Data'!$C$68:$H$68</c:f>
              <c:numCache>
                <c:formatCode>0.00</c:formatCode>
                <c:ptCount val="6"/>
                <c:pt idx="1">
                  <c:v>0.15105986883985223</c:v>
                </c:pt>
                <c:pt idx="2">
                  <c:v>0.13927622508305693</c:v>
                </c:pt>
                <c:pt idx="4">
                  <c:v>0.26220027405140967</c:v>
                </c:pt>
                <c:pt idx="5">
                  <c:v>0.31749539368117813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C55-4D58-8BC7-27CBB6F37A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46382544"/>
        <c:axId val="246382936"/>
      </c:barChart>
      <c:lineChart>
        <c:grouping val="standard"/>
        <c:varyColors val="0"/>
        <c:ser>
          <c:idx val="6"/>
          <c:order val="6"/>
          <c:tx>
            <c:strRef>
              <c:f>'Chart Data'!$B$69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9215849707024368E-2"/>
                  <c:y val="-4.6328995198947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C55-4D58-8BC7-27CBB6F37A48}"/>
                </c:ext>
              </c:extLst>
            </c:dLbl>
            <c:dLbl>
              <c:idx val="1"/>
              <c:layout>
                <c:manualLayout>
                  <c:x val="-2.9828493135785457E-2"/>
                  <c:y val="-5.38186032813672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C55-4D58-8BC7-27CBB6F37A48}"/>
                </c:ext>
              </c:extLst>
            </c:dLbl>
            <c:dLbl>
              <c:idx val="2"/>
              <c:layout>
                <c:manualLayout>
                  <c:x val="-2.484910048517586E-2"/>
                  <c:y val="-5.1076501613737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C55-4D58-8BC7-27CBB6F37A48}"/>
                </c:ext>
              </c:extLst>
            </c:dLbl>
            <c:dLbl>
              <c:idx val="3"/>
              <c:layout>
                <c:manualLayout>
                  <c:x val="-3.5957147145964027E-2"/>
                  <c:y val="-5.23452094404298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C55-4D58-8BC7-27CBB6F37A48}"/>
                </c:ext>
              </c:extLst>
            </c:dLbl>
            <c:dLbl>
              <c:idx val="4"/>
              <c:layout>
                <c:manualLayout>
                  <c:x val="-3.1590397924115457E-2"/>
                  <c:y val="-5.45553002018359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C55-4D58-8BC7-27CBB6F37A48}"/>
                </c:ext>
              </c:extLst>
            </c:dLbl>
            <c:dLbl>
              <c:idx val="5"/>
              <c:layout>
                <c:manualLayout>
                  <c:x val="4.2129095874200918E-2"/>
                  <c:y val="5.44956917477303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C55-4D58-8BC7-27CBB6F37A48}"/>
                </c:ext>
              </c:extLst>
            </c:dLbl>
            <c:numFmt formatCode="#,##0.0" sourceLinked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'Chart Data'!$C$62:$H$62</c:f>
              <c:strCache>
                <c:ptCount val="6"/>
                <c:pt idx="0">
                  <c:v>Steam Methane Reforming w/o CCS
 (Case 1)</c:v>
                </c:pt>
                <c:pt idx="1">
                  <c:v>Steam Methane Reforming w/ CCS
 (Case 2)</c:v>
                </c:pt>
                <c:pt idx="2">
                  <c:v>Autothermal Reforming w/ CCS
 (Case 3)</c:v>
                </c:pt>
                <c:pt idx="3">
                  <c:v>Coal Gasification w/o CCS
 (Case 4)</c:v>
                </c:pt>
                <c:pt idx="4">
                  <c:v>Coal Gasification w/ CCS
 (Case 5)</c:v>
                </c:pt>
                <c:pt idx="5">
                  <c:v>Coal + Bio Gasification w/ CCS
 (Case 6)</c:v>
                </c:pt>
              </c:strCache>
            </c:strRef>
          </c:cat>
          <c:val>
            <c:numRef>
              <c:f>'Chart Data'!$C$69:$H$69</c:f>
              <c:numCache>
                <c:formatCode>0.00</c:formatCode>
                <c:ptCount val="6"/>
                <c:pt idx="0">
                  <c:v>13.188842516775791</c:v>
                </c:pt>
                <c:pt idx="1">
                  <c:v>5.4088768080874443</c:v>
                </c:pt>
                <c:pt idx="2">
                  <c:v>6.4759852398604609</c:v>
                </c:pt>
                <c:pt idx="3">
                  <c:v>19.955239955034909</c:v>
                </c:pt>
                <c:pt idx="4">
                  <c:v>3.9300747576078563</c:v>
                </c:pt>
                <c:pt idx="5">
                  <c:v>-3.4880971391584581E-2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CC55-4D58-8BC7-27CBB6F37A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382544"/>
        <c:axId val="246382936"/>
      </c:lineChart>
      <c:catAx>
        <c:axId val="24638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200" b="1" baseline="0"/>
            </a:pPr>
            <a:endParaRPr lang="en-US"/>
          </a:p>
        </c:txPr>
        <c:crossAx val="246382936"/>
        <c:crosses val="autoZero"/>
        <c:auto val="1"/>
        <c:lblAlgn val="ctr"/>
        <c:lblOffset val="100"/>
        <c:noMultiLvlLbl val="0"/>
      </c:catAx>
      <c:valAx>
        <c:axId val="246382936"/>
        <c:scaling>
          <c:orientation val="minMax"/>
          <c:max val="25"/>
          <c:min val="-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 i="0" baseline="0" dirty="0"/>
                  <a:t>CO</a:t>
                </a:r>
                <a:r>
                  <a:rPr lang="en-US" sz="1800" b="1" i="0" baseline="-25000" dirty="0"/>
                  <a:t>2</a:t>
                </a:r>
                <a:r>
                  <a:rPr lang="en-US" sz="1800" b="1" i="0" baseline="0" dirty="0"/>
                  <a:t>e Emissions, kg/kg H</a:t>
                </a:r>
                <a:r>
                  <a:rPr lang="en-US" sz="1800" b="1" i="0" baseline="-25000" dirty="0"/>
                  <a:t>2</a:t>
                </a:r>
              </a:p>
            </c:rich>
          </c:tx>
          <c:layout>
            <c:manualLayout>
              <c:xMode val="edge"/>
              <c:yMode val="edge"/>
              <c:x val="0"/>
              <c:y val="0.1525217403320404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 baseline="0"/>
            </a:pPr>
            <a:endParaRPr lang="en-US"/>
          </a:p>
        </c:txPr>
        <c:crossAx val="246382544"/>
        <c:crosses val="autoZero"/>
        <c:crossBetween val="between"/>
      </c:valAx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69614495232313389"/>
          <c:y val="3.0540966998914391E-2"/>
          <c:w val="0.29124383263957754"/>
          <c:h val="0.2719411316113798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100" b="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>
      <a:noFill/>
    </a:ln>
  </c:sp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0.0886</cdr:x>
      <cdr:y>0.57616</cdr:y>
    </cdr:from>
    <cdr:to>
      <cdr:x>0.96195</cdr:x>
      <cdr:y>0.57616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23B167F-4961-4F02-95CA-6407E3B8870F}"/>
            </a:ext>
          </a:extLst>
        </cdr:cNvPr>
        <cdr:cNvCxnSpPr/>
      </cdr:nvCxnSpPr>
      <cdr:spPr>
        <a:xfrm xmlns:a="http://schemas.openxmlformats.org/drawingml/2006/main">
          <a:off x="638618" y="2668470"/>
          <a:ext cx="6295200" cy="0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accent5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41C8CE-D3CB-4D66-953B-E8769D2A81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9F447C-EFA8-419E-8263-81CAF53B6D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2A15C-972D-4C19-BC38-02825BAB9B3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B52E1-70C5-4E9E-A9B3-ACF9FA2EFF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F143C-745A-42C1-BCCA-96A803E01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DB784-CC52-4C1A-9265-822EF5B68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94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5AE32-89DB-4663-A724-212A330C4BAF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5109E-E215-48AD-BA9C-8DF5B2A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109E-E215-48AD-BA9C-8DF5B2A69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71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BIL defines as producing 2kg of CO</a:t>
            </a:r>
            <a:r>
              <a:rPr lang="en-US" sz="1200" baseline="-25000" dirty="0"/>
              <a:t>2</a:t>
            </a:r>
            <a:r>
              <a:rPr lang="en-US" sz="1200" dirty="0"/>
              <a:t> per kg of H2 </a:t>
            </a:r>
            <a:r>
              <a:rPr lang="en-US" sz="1200" u="sng" dirty="0"/>
              <a:t>at the production plant</a:t>
            </a:r>
            <a:r>
              <a:rPr lang="en-US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Broader definitions being considered within the government.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/>
              <a:t>Challenge</a:t>
            </a:r>
            <a:r>
              <a:rPr lang="en-US" sz="1200" dirty="0"/>
              <a:t> to produce hydrogen with minimal GHG emissions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109E-E215-48AD-BA9C-8DF5B2A690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92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1200" dirty="0"/>
              <a:t>Enable a rapid, cost-effective transition to a hydrogen economy</a:t>
            </a:r>
          </a:p>
          <a:p>
            <a:pPr>
              <a:spcAft>
                <a:spcPts val="1200"/>
              </a:spcAft>
            </a:pPr>
            <a:r>
              <a:rPr lang="en-US" sz="1200" dirty="0"/>
              <a:t>Decades of research on carbon capture and storage (CCS) and large-scale fossil fuel production, infrastructure and power systems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200" dirty="0"/>
              <a:t>Deliver solutions to challenging hydrogen R&amp;D problems across the hydrogen value chain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5109E-E215-48AD-BA9C-8DF5B2A69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620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Succinct explanation of how the Hydrogen system works together.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National buildout of a cost-effective hydrogen economy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 with partners to leverage respective capabilities to the greater benefit of hydrogen R&amp;D.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Commercialize innovative NETL hydrogen technologies.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109E-E215-48AD-BA9C-8DF5B2A690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06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some of our highest TRL technologies for hydrogen production, transport, and usage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71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Analyses Across Hydrogen Value Chain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Life-cycle analyses to determine the greenhouse gas emissions and water impacts of hydrogen pathways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Market competitive assessment of  regional hydrogen infrastructure buildout and job impacts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Modeling and techno-economic analyses of plant and facility level. Impact of Inflation Reduction Act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Enterprise optimization to scale in technologies and users to meet life cycle targets and reduce risks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Optimal H2 and CO2 transportation and storage configurations ​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B4D34-5F74-4473-B1C1-5D96BA187F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217A-9D04-45EB-84A6-B878610D06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26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Hydrogen highlights.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7932B"/>
                </a:solidFill>
                <a:latin typeface="Century Gothic" panose="020B0502020202020204" pitchFamily="34" charset="0"/>
              </a:rPr>
              <a:t>Hub Definition: </a:t>
            </a:r>
            <a:r>
              <a:rPr lang="en-US" dirty="0">
                <a:solidFill>
                  <a:srgbClr val="F7932B"/>
                </a:solidFill>
                <a:latin typeface="Century Gothic" panose="020B0502020202020204" pitchFamily="34" charset="0"/>
              </a:rPr>
              <a:t>a network of clean hydrogen producers, potential consumers, and connective infrastructure located in close proximity.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7932B"/>
                </a:solidFill>
                <a:latin typeface="Century Gothic" panose="020B0502020202020204" pitchFamily="34" charset="0"/>
              </a:rPr>
              <a:t>Hubs required to reflect diversity in feedstock, end users, geography, some natural gas and to create jobs.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109E-E215-48AD-BA9C-8DF5B2A690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27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>
              <a:lnSpc>
                <a:spcPct val="80000"/>
              </a:lnSpc>
              <a:spcAft>
                <a:spcPts val="800"/>
              </a:spcAft>
            </a:pPr>
            <a:endParaRPr lang="en-US">
              <a:cs typeface="Calibri"/>
            </a:endParaRPr>
          </a:p>
          <a:p>
            <a:pPr marL="114300">
              <a:lnSpc>
                <a:spcPct val="80000"/>
              </a:lnSpc>
              <a:spcAft>
                <a:spcPts val="800"/>
              </a:spcAft>
            </a:pPr>
            <a:endParaRPr lang="en-US">
              <a:cs typeface="Calibri"/>
            </a:endParaRPr>
          </a:p>
          <a:p>
            <a:pPr marL="114300">
              <a:lnSpc>
                <a:spcPct val="80000"/>
              </a:lnSpc>
              <a:spcAft>
                <a:spcPts val="800"/>
              </a:spcAft>
            </a:pPr>
            <a:endParaRPr lang="en-US">
              <a:cs typeface="Calibri"/>
            </a:endParaRPr>
          </a:p>
          <a:p>
            <a:pPr marL="114300">
              <a:lnSpc>
                <a:spcPct val="80000"/>
              </a:lnSpc>
              <a:spcAft>
                <a:spcPts val="800"/>
              </a:spcAft>
            </a:pPr>
            <a:r>
              <a:rPr lang="en-US">
                <a:solidFill>
                  <a:schemeClr val="tx1"/>
                </a:solidFill>
                <a:cs typeface="Calibri"/>
              </a:rPr>
              <a:t>(</a:t>
            </a:r>
            <a:r>
              <a:rPr lang="en-US">
                <a:solidFill>
                  <a:srgbClr val="FF0000"/>
                </a:solidFill>
                <a:cs typeface="Calibri"/>
              </a:rPr>
              <a:t>6-10</a:t>
            </a:r>
            <a:r>
              <a:rPr lang="en-US">
                <a:solidFill>
                  <a:schemeClr val="tx1"/>
                </a:solidFill>
                <a:cs typeface="Calibri"/>
              </a:rPr>
              <a:t> initial awardees) Phase I</a:t>
            </a:r>
            <a:endParaRPr lang="en-US"/>
          </a:p>
          <a:p>
            <a:pPr marL="114300">
              <a:lnSpc>
                <a:spcPct val="80000"/>
              </a:lnSpc>
              <a:spcAft>
                <a:spcPts val="800"/>
              </a:spcAft>
            </a:pPr>
            <a:r>
              <a:rPr lang="en-US">
                <a:solidFill>
                  <a:schemeClr val="tx1"/>
                </a:solidFill>
                <a:cs typeface="Calibri"/>
              </a:rPr>
              <a:t>2-3 years (</a:t>
            </a:r>
            <a:r>
              <a:rPr lang="en-US">
                <a:solidFill>
                  <a:srgbClr val="FF0000"/>
                </a:solidFill>
                <a:cs typeface="Calibri"/>
              </a:rPr>
              <a:t>at least 4 </a:t>
            </a:r>
            <a:r>
              <a:rPr lang="en-US">
                <a:solidFill>
                  <a:schemeClr val="tx1"/>
                </a:solidFill>
                <a:cs typeface="Calibri"/>
              </a:rPr>
              <a:t>awardees) </a:t>
            </a:r>
            <a:r>
              <a:rPr lang="en-US" sz="1200">
                <a:solidFill>
                  <a:schemeClr val="tx1"/>
                </a:solidFill>
                <a:cs typeface="Calibri"/>
              </a:rPr>
              <a:t>Phase II</a:t>
            </a:r>
            <a:endParaRPr lang="en-US" sz="1200">
              <a:cs typeface="Calibri"/>
            </a:endParaRPr>
          </a:p>
          <a:p>
            <a:pPr marL="114300">
              <a:lnSpc>
                <a:spcPct val="80000"/>
              </a:lnSpc>
              <a:spcAft>
                <a:spcPts val="800"/>
              </a:spcAft>
            </a:pPr>
            <a:endParaRPr lang="en-US" sz="1200"/>
          </a:p>
          <a:p>
            <a:pPr marL="114300">
              <a:lnSpc>
                <a:spcPct val="80000"/>
              </a:lnSpc>
              <a:spcAft>
                <a:spcPts val="800"/>
              </a:spcAft>
            </a:pPr>
            <a:endParaRPr lang="en-US" sz="1200"/>
          </a:p>
          <a:p>
            <a:r>
              <a:rPr lang="en-US"/>
              <a:t>There were material shifts between the RFI and the planned FOA (described in the NOI).  </a:t>
            </a:r>
            <a:endParaRPr lang="en-US">
              <a:cs typeface="Calibri" panose="020F0502020204030204"/>
            </a:endParaRPr>
          </a:p>
          <a:p>
            <a:r>
              <a:rPr lang="en-US"/>
              <a:t>-$10 million per team in phase (was $1-4 million in the RFI) </a:t>
            </a:r>
            <a:br>
              <a:rPr lang="en-US">
                <a:cs typeface="+mn-lt"/>
              </a:rPr>
            </a:br>
            <a:endParaRPr lang="en-US"/>
          </a:p>
          <a:p>
            <a:r>
              <a:rPr lang="en-US"/>
              <a:t>-the NOI (single lead) and this attached chart suggest you want to be proposing now for Phase I .  NOI does note at end that some funds may be held back for later teams (up to 25% of $8 Bn.   DOE expects 6-10 hubs in initial launch.</a:t>
            </a:r>
            <a:endParaRPr lang="en-US">
              <a:cs typeface="Calibri" panose="020F0502020204030204"/>
            </a:endParaRPr>
          </a:p>
          <a:p>
            <a:r>
              <a:rPr lang="en-US"/>
              <a:t>--maintained 12-18 month 1s for phase 1</a:t>
            </a:r>
            <a:endParaRPr lang="en-US">
              <a:cs typeface="Calibri" panose="020F0502020204030204"/>
            </a:endParaRPr>
          </a:p>
          <a:p>
            <a:r>
              <a:rPr lang="en-US"/>
              <a:t>-50% cost share (which if we compete will </a:t>
            </a:r>
            <a:r>
              <a:rPr lang="en-US" err="1"/>
              <a:t>will</a:t>
            </a:r>
            <a:r>
              <a:rPr lang="en-US"/>
              <a:t> need someone else to pick up our share)</a:t>
            </a:r>
            <a:endParaRPr lang="en-US">
              <a:cs typeface="Calibri"/>
            </a:endParaRPr>
          </a:p>
          <a:p>
            <a:r>
              <a:rPr lang="en-US"/>
              <a:t>-Phase 2 </a:t>
            </a:r>
            <a:r>
              <a:rPr lang="en-US" err="1"/>
              <a:t>downselect</a:t>
            </a:r>
            <a:r>
              <a:rPr lang="en-US"/>
              <a:t> is then for 2-3 years (was  upwards of 5 years), then Phase 3, Phase 4.  -total period is shown as 8-12 years (the BIL was 5 year period)</a:t>
            </a:r>
            <a:endParaRPr lang="en-US">
              <a:cs typeface="Calibri"/>
            </a:endParaRPr>
          </a:p>
          <a:p>
            <a:r>
              <a:rPr lang="en-US"/>
              <a:t>-max carbon intensity &lt; 2 kg CO2e/kg which looks from recent Tim Skone work that ATR w. CCS would not be sufficient - NOI states LCA for each application will be full reviewed (expect this is a clearinghouse role).  "It is envisioned that each hub will quantitatively estimate and measure LCA impact on the region (industry role?)</a:t>
            </a:r>
            <a:endParaRPr lang="en-US">
              <a:cs typeface="Calibri"/>
            </a:endParaRPr>
          </a:p>
          <a:p>
            <a:r>
              <a:rPr lang="en-US"/>
              <a:t>-the only NOI mention of CO2 capture and storage is related to fossil H2 production (not an emphasis topically)</a:t>
            </a:r>
            <a:endParaRPr lang="en-US">
              <a:cs typeface="Calibri"/>
            </a:endParaRPr>
          </a:p>
          <a:p>
            <a:r>
              <a:rPr lang="en-US"/>
              <a:t>-min 50-100 MT per day production </a:t>
            </a:r>
            <a:endParaRPr lang="en-US">
              <a:cs typeface="Calibri"/>
            </a:endParaRPr>
          </a:p>
          <a:p>
            <a:r>
              <a:rPr lang="en-US"/>
              <a:t>-production cost &lt; $2 per kg H2 by 2026 , &lt;$1 per kg H2 (decade).  </a:t>
            </a:r>
            <a:endParaRPr lang="en-US">
              <a:cs typeface="Calibri"/>
            </a:endParaRPr>
          </a:p>
          <a:p>
            <a:r>
              <a:rPr lang="en-US"/>
              <a:t>-the role of the clearinghouse is touched on by claiming project data is expected to be accessed by DOE.  I was a bit surprised by this following statement " AS these are pre-commercial project deployments, project progress and info will be shared with interested stakeholders.</a:t>
            </a:r>
            <a:endParaRPr lang="en-US">
              <a:cs typeface="Calibri"/>
            </a:endParaRPr>
          </a:p>
          <a:p>
            <a:r>
              <a:rPr lang="en-US"/>
              <a:t>-FOA include all 4 phases of the project (vs. just info for phase I)?  Would love Nate's thoughts on the choice of words here.  </a:t>
            </a:r>
            <a:endParaRPr lang="en-US">
              <a:cs typeface="Calibri"/>
            </a:endParaRPr>
          </a:p>
          <a:p>
            <a:r>
              <a:rPr lang="en-US"/>
              <a:t>-Expected concept paper 6-8 weeks after FOA.  Full applications 4 months after selection of concept paper.</a:t>
            </a:r>
            <a:endParaRPr lang="en-US">
              <a:cs typeface="Calibri"/>
            </a:endParaRPr>
          </a:p>
          <a:p>
            <a:br>
              <a:rPr lang="en-US">
                <a:cs typeface="+mn-lt"/>
              </a:rPr>
            </a:br>
            <a:endParaRPr lang="en-US"/>
          </a:p>
          <a:p>
            <a:r>
              <a:rPr lang="en-US"/>
              <a:t>For us, our value proposition is baked in to the needs of this NOI</a:t>
            </a:r>
            <a:endParaRPr lang="en-US">
              <a:cs typeface="Calibri" panose="020F0502020204030204"/>
            </a:endParaRPr>
          </a:p>
          <a:p>
            <a:r>
              <a:rPr lang="en-US"/>
              <a:t>-they need TEA/LCA during application phase (now) and revised in later phases</a:t>
            </a:r>
            <a:endParaRPr lang="en-US">
              <a:cs typeface="Calibri" panose="020F0502020204030204"/>
            </a:endParaRPr>
          </a:p>
          <a:p>
            <a:r>
              <a:rPr lang="en-US"/>
              <a:t>-they need a workforce plan </a:t>
            </a:r>
            <a:endParaRPr lang="en-US">
              <a:cs typeface="Calibri" panose="020F0502020204030204"/>
            </a:endParaRPr>
          </a:p>
          <a:p>
            <a:r>
              <a:rPr lang="en-US"/>
              <a:t>-they need a total cost project estimate (disadvantage for Appalachia where there is not a clean single project like building a new production plan)</a:t>
            </a:r>
            <a:endParaRPr lang="en-US">
              <a:cs typeface="Calibri" panose="020F0502020204030204"/>
            </a:endParaRPr>
          </a:p>
          <a:p>
            <a:r>
              <a:rPr lang="en-US"/>
              <a:t>-favor disadvantaged communities plan</a:t>
            </a:r>
            <a:endParaRPr lang="en-US">
              <a:cs typeface="Calibri" panose="020F0502020204030204"/>
            </a:endParaRPr>
          </a:p>
          <a:p>
            <a:r>
              <a:rPr lang="en-US"/>
              <a:t>-full supply chain of production, transport, storage, users must be detailed.</a:t>
            </a:r>
            <a:endParaRPr lang="en-US">
              <a:cs typeface="Calibri" panose="020F0502020204030204"/>
            </a:endParaRPr>
          </a:p>
          <a:p>
            <a:br>
              <a:rPr lang="en-US">
                <a:cs typeface="+mn-lt"/>
              </a:rPr>
            </a:br>
            <a:endParaRPr lang="en-US"/>
          </a:p>
          <a:p>
            <a:pPr marL="114300">
              <a:lnSpc>
                <a:spcPct val="80000"/>
              </a:lnSpc>
              <a:spcAft>
                <a:spcPts val="800"/>
              </a:spcAft>
            </a:pP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B4D34-5F74-4473-B1C1-5D96BA187F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52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D7893-45D1-7F45-B0BF-8C09AECC2D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109E-E215-48AD-BA9C-8DF5B2A690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8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2188C-D4EA-47F5-AD6A-CE08BAD34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241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Hydrogen is the simplest element known, the lightest of all gases, and the most abundant element in the universe.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Set stage. Remind everyone what hydrogen is and how it stands alone on the periodic table.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200" dirty="0"/>
              <a:t>Lightest of all gases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200" dirty="0"/>
              <a:t>Versatile, clean and flexible energy carrier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200" dirty="0">
                <a:latin typeface="Century Gothic" panose="020B0502020202020204" pitchFamily="34" charset="0"/>
                <a:cs typeface="Arial" panose="020B0604020202020204" pitchFamily="34" charset="0"/>
              </a:rPr>
              <a:t>Produced from diverse domestic resources and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200" dirty="0">
                <a:latin typeface="Century Gothic" panose="020B0502020202020204" pitchFamily="34" charset="0"/>
                <a:cs typeface="Arial" panose="020B0604020202020204" pitchFamily="34" charset="0"/>
              </a:rPr>
              <a:t>Used in many applications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109E-E215-48AD-BA9C-8DF5B2A690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24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i="1" dirty="0">
                <a:effectLst/>
                <a:latin typeface="Segoe UI" panose="020B0502040204020203" pitchFamily="34" charset="0"/>
              </a:rPr>
              <a:t>Reference: https://www.energy.gov/sites/default/files/2017/03/f34/fcto-overview-flyer-nov2017.pdf</a:t>
            </a:r>
          </a:p>
          <a:p>
            <a:pPr marL="0" marR="0" lvl="0" indent="0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Spend a minute here to orient audience to how all fits together.</a:t>
            </a:r>
          </a:p>
          <a:p>
            <a:pPr marL="0" marR="0" lvl="0" indent="0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(left) Energy Source &amp; Feedstock</a:t>
            </a:r>
          </a:p>
          <a:p>
            <a:pPr marL="0" marR="0" lvl="0" indent="0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 can be produced from multiple energy sources that are abundant in the United States:</a:t>
            </a:r>
          </a:p>
          <a:p>
            <a:pPr marL="174708" marR="0" lvl="0" indent="-174708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rgbClr val="000000">
                    <a:lumMod val="50000"/>
                  </a:srgb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 Narrow"/>
              </a:rPr>
              <a:t>Most of today’s hydrogen comes from </a:t>
            </a:r>
            <a:r>
              <a:rPr lang="en-US" sz="1200" b="1" kern="1200" dirty="0">
                <a:solidFill>
                  <a:srgbClr val="000000">
                    <a:lumMod val="50000"/>
                  </a:srgb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 Narrow"/>
              </a:rPr>
              <a:t>fossil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fuels, especially natural gas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also coal</a:t>
            </a:r>
          </a:p>
          <a:p>
            <a:pPr marL="174708" marR="0" lvl="0" indent="-174708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power</a:t>
            </a:r>
          </a:p>
          <a:p>
            <a:pPr marL="174708" marR="0" lvl="0" indent="-174708" algn="l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Renewable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resources like wind, solar, geothermal, and biomass</a:t>
            </a:r>
          </a:p>
          <a:p>
            <a:endParaRPr lang="en-US" dirty="0"/>
          </a:p>
          <a:p>
            <a:r>
              <a:rPr lang="en-US" b="1" i="0" u="sng" dirty="0"/>
              <a:t>(middle) Production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couple any of these energy sources with a few processes to produce hydrogen.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of today’s hydrogen is produced from natural gas through a process called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steam methane reforming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631908" marR="0" lvl="1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Steam and hydrocarbons come together under high temperature to produce hydrogen.</a:t>
            </a:r>
          </a:p>
          <a:p>
            <a:pPr marL="631908" marR="0" lvl="1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happens in a xxx.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In </a:t>
            </a:r>
            <a:r>
              <a:rPr lang="en-US" sz="1200" b="1" dirty="0">
                <a:solidFill>
                  <a:schemeClr val="bg1"/>
                </a:solidFill>
              </a:rPr>
              <a:t>gasification</a:t>
            </a:r>
            <a:r>
              <a:rPr lang="en-US" sz="1200" dirty="0">
                <a:solidFill>
                  <a:schemeClr val="bg1"/>
                </a:solidFill>
              </a:rPr>
              <a:t>, carbonaceous feedstocks react yielding hydrogen-rich synthesis gas.</a:t>
            </a:r>
          </a:p>
          <a:p>
            <a:pPr marL="631908" marR="0" lvl="1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Layperson’s terms?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also use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e</a:t>
            </a:r>
            <a:r>
              <a:rPr lang="en-US" sz="1200" dirty="0" err="1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lectricity</a:t>
            </a:r>
            <a:r>
              <a:rPr lang="en-US" sz="12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 to separate water into oxygen and hydrogen, called </a:t>
            </a:r>
            <a:r>
              <a:rPr lang="en-US" sz="1200" b="1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electrolysis.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US" b="1" u="sng" dirty="0"/>
              <a:t>Then you transport and store the Hydrogen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 a battery, hydrogen can store energy and it can do so in large quantities and for a long time.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So, you could use any excess energy from renewable power that the grid cannot take and store it as hydrogen until you need to use it.</a:t>
            </a:r>
          </a:p>
          <a:p>
            <a:endParaRPr lang="en-US" b="1" u="sng" dirty="0"/>
          </a:p>
          <a:p>
            <a:r>
              <a:rPr lang="en-US" b="1" u="sng" dirty="0"/>
              <a:t>(right) Utilization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lots of end uses for hydrogen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 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of what’s produced in the United States is used for petroleum refining, followed by industries in the chemical space. 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However, applications in transportation, stationary power, and energy storage are emerging rapidly.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Hydrogen can be used in fuel cells for transportation applications like passenger cars, buses, trucks, and forklifts;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for stationary power for buildings and facilities across the country including cell phone towers, data centers, hospitals, supermarkets, and many more.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5109E-E215-48AD-BA9C-8DF5B2A69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19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use any energy source we saw earlier and couple it with the processes you see here to produce hydrogen.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example, most of today’s hydrogen is produced from natural gas through a process called steam methane reforming. 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where steam and hydrocarbons come together under high temperature to produce hydrogen.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also use power from renewable sources to generate electricity, which you then couple with water to produce hydrogen through a process called electrolysis.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electrolysis, you apply an electric current to water and split it into oxygen and hydrogen.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also bypass the electricity step and use direct sunlight to produce hydrogen in a process called photoelectrochemical hydrogen production.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5109E-E215-48AD-BA9C-8DF5B2A69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366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we saw earlier, most of the hydrogen we produce in the United States is used for petroleum refining, followed by industries in the chemical space. 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However, applications in transportation, stationary power, and energy storage are emerging rapidly.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 can be used in fuel cells for transportation applications like passenger cars, buses, trucks, and forklifts;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for stationary power for buildings and facilities across the country including cell phone towers, data centers, hospitals, supermarkets, and many more.  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 a battery, hydrogen has the ability to store energy and it can do so in large quantities and for a long time.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you could use any excess energy from renewable power that the grid cannot take and store it as hydrogen until you need to use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5109E-E215-48AD-BA9C-8DF5B2A69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7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marR="0" lvl="0" indent="-174708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Hydrogen has the highest energy content of all known conventional fuels on mass basis (by weight it has almost 3 times more energy content than gasoline).</a:t>
            </a:r>
          </a:p>
          <a:p>
            <a:pPr marL="174708" marR="0" lvl="0" indent="-174708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But it is the other way around when you look at energy density (hydrogen has approximately 4 times less energy content by volume than gasoline).</a:t>
            </a:r>
          </a:p>
          <a:p>
            <a:pPr marL="174708" marR="0" lvl="0" indent="-174708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This means you need a lot of space to store it; this makes storing hydrogen difficult especially in applications where space is at a premium.</a:t>
            </a:r>
          </a:p>
          <a:p>
            <a:pPr marL="174708" marR="0" lvl="0" indent="-174708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Low-cost/improved hydrogen storage technology is therefore of ongoing interest.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5109E-E215-48AD-BA9C-8DF5B2A69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61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Looking across various types of hydrogen production…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Fossil-based production processes are less expensive, but still high compared to gasoline and natural gas.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Costs here exclude hydrogen transportation and storage costs, which are also high.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Reference:  1 kg hydrogen has the equivalent energy of about 1 gallon of gasoline (0.992 gal)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$1/kg H2 is about equal to $7.40/MMBtu on an energy basis (1 kg H2 = 0.1348 MMBtu, on an HHV basis)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	(Natural gas costs $2-4/MMBtu now, but is carbon intensive)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5109E-E215-48AD-BA9C-8DF5B2A690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5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bin"/><Relationship Id="rId3" Type="http://schemas.openxmlformats.org/officeDocument/2006/relationships/tags" Target="../tags/tag4.xml"/><Relationship Id="rId7" Type="http://schemas.openxmlformats.org/officeDocument/2006/relationships/image" Target="../media/image1.bin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bin"/><Relationship Id="rId7" Type="http://schemas.openxmlformats.org/officeDocument/2006/relationships/image" Target="../media/image11.png"/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bin"/><Relationship Id="rId3" Type="http://schemas.openxmlformats.org/officeDocument/2006/relationships/tags" Target="../tags/tag10.xml"/><Relationship Id="rId7" Type="http://schemas.openxmlformats.org/officeDocument/2006/relationships/image" Target="../media/image1.bin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37554"/>
            <a:ext cx="12192000" cy="4620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70628" y="285430"/>
            <a:ext cx="9033029" cy="919232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1FE1B-DFC9-4F1F-A0E3-1591BAF824A0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915150" y="1658858"/>
            <a:ext cx="5160963" cy="284242"/>
          </a:xfrm>
          <a:prstGeom prst="rect">
            <a:avLst/>
          </a:prstGeom>
        </p:spPr>
        <p:txBody>
          <a:bodyPr/>
          <a:lstStyle>
            <a:lvl1pPr algn="l">
              <a:spcBef>
                <a:spcPts val="200"/>
              </a:spcBef>
              <a:defRPr sz="1400" b="1" i="1"/>
            </a:lvl1pPr>
          </a:lstStyle>
          <a:p>
            <a:pPr lvl="0"/>
            <a:r>
              <a:rPr lang="en-US" dirty="0"/>
              <a:t>NETL Presenter’s Name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E494581-0B25-475D-A228-1638172171C0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6915150" y="1943100"/>
            <a:ext cx="5160963" cy="275745"/>
          </a:xfrm>
          <a:prstGeom prst="rect">
            <a:avLst/>
          </a:prstGeom>
        </p:spPr>
        <p:txBody>
          <a:bodyPr/>
          <a:lstStyle>
            <a:lvl1pPr algn="l">
              <a:spcBef>
                <a:spcPts val="200"/>
              </a:spcBef>
              <a:defRPr sz="1400" i="1"/>
            </a:lvl1pPr>
          </a:lstStyle>
          <a:p>
            <a:pPr lvl="0"/>
            <a:r>
              <a:rPr lang="en-US" dirty="0"/>
              <a:t>NETL Presenter’s Title/Office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12CBE-C3C2-4BCA-BE64-F63C88DA8FD2}"/>
              </a:ext>
            </a:extLst>
          </p:cNvPr>
          <p:cNvSpPr txBox="1"/>
          <p:nvPr userDrawn="1"/>
        </p:nvSpPr>
        <p:spPr>
          <a:xfrm>
            <a:off x="46892" y="5981232"/>
            <a:ext cx="153697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i="1" u="none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Presentation to</a:t>
            </a:r>
          </a:p>
        </p:txBody>
      </p:sp>
      <p:sp>
        <p:nvSpPr>
          <p:cNvPr id="13" name="Text Placeholder 2" hidden="1">
            <a:extLst>
              <a:ext uri="{FF2B5EF4-FFF2-40B4-BE49-F238E27FC236}">
                <a16:creationId xmlns:a16="http://schemas.microsoft.com/office/drawing/2014/main" id="{01C11D97-687E-4C98-AF16-A6BF317B543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442520" y="6321690"/>
            <a:ext cx="4653480" cy="314260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Month Day,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906A8-711F-4DBE-A6F7-CFA4055643EC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1442520" y="6010340"/>
            <a:ext cx="8768280" cy="278668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[Audience Name]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5511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898F69-5377-4FD2-8E19-829B3A67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C55F1-D96B-4180-BD0A-C4FC8C6D50D3}" type="datetime1">
              <a:rPr lang="en-US" smtClean="0"/>
              <a:t>10/1/2022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CC842-4AC6-4635-9324-68220813E6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7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50280" y="1161258"/>
            <a:ext cx="5801267" cy="480715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271633" y="1161258"/>
            <a:ext cx="5618628" cy="48071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image here</a:t>
            </a:r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7BA0DB-A86D-42CE-86A1-1ACFFEE86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F24A6-C84B-4DD6-92B7-4E5A0D07C12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58C38D-D668-4CC4-9CB8-AD307C1F9938}" type="datetime1">
              <a:rPr lang="en-US" smtClean="0"/>
              <a:t>10/1/2022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3F725-15B5-4F8D-8373-AE0AC18380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45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93467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8116308" y="1167740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dirty="0" smtClean="0">
                <a:latin typeface="Century Gothic" panose="020B0502020202020204" pitchFamily="34" charset="0"/>
              </a:defRPr>
            </a:lvl1pPr>
            <a:lvl2pPr>
              <a:defRPr lang="en-US" sz="2000" dirty="0" smtClean="0">
                <a:latin typeface="Century Gothic" panose="020B0502020202020204" pitchFamily="34" charset="0"/>
              </a:defRPr>
            </a:lvl2pPr>
            <a:lvl3pPr>
              <a:defRPr lang="en-US" sz="1800" dirty="0" smtClean="0">
                <a:latin typeface="Century Gothic" panose="020B0502020202020204" pitchFamily="34" charset="0"/>
              </a:defRPr>
            </a:lvl3pPr>
            <a:lvl4pPr>
              <a:defRPr lang="en-US" sz="1600" dirty="0" smtClean="0">
                <a:latin typeface="Century Gothic" panose="020B0502020202020204" pitchFamily="34" charset="0"/>
              </a:defRPr>
            </a:lvl4pPr>
            <a:lvl5pPr>
              <a:defRPr lang="en-US" sz="1600" dirty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0995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0238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70370" y="1168433"/>
            <a:ext cx="3735388" cy="476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A759549-4AD5-4A57-A705-ACFC43CC4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2034F-6775-404D-9722-23160086F0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530C9CC-073B-4D41-9BEE-742F65383FBA}" type="datetime1">
              <a:rPr lang="en-US" smtClean="0"/>
              <a:t>10/1/2022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B024-2AC8-49AD-9B6A-CB8E7D8A68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76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F9E09F9-3C42-4EAB-B94D-76302601D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17AF7-7163-4F0B-A6B2-0DBA03273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[Insert headline]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8F3E0BE-5B18-4FB8-8397-19CF1286A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5912" y="6373368"/>
            <a:ext cx="1207008" cy="29260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/>
            </a:lvl1pPr>
          </a:lstStyle>
          <a:p>
            <a:pPr lvl="0"/>
            <a:r>
              <a:rPr lang="en-US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48F51-671A-470B-B43F-5B9D4C23EC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0" y="3279608"/>
            <a:ext cx="640080" cy="640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BE746E-E4E8-4A20-A382-5D2265D36220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74" y="3861369"/>
            <a:ext cx="640080" cy="640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F25787-BF7B-44AD-AF1E-D47853B45391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0" y="4459767"/>
            <a:ext cx="640080" cy="6400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8F0104-2F30-4661-87D5-402DE9C1D8FA}"/>
              </a:ext>
            </a:extLst>
          </p:cNvPr>
          <p:cNvSpPr/>
          <p:nvPr userDrawn="1"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  <a:latin typeface="Century Gothic" panose="020B0502020202020204" pitchFamily="34" charset="0"/>
              </a:rPr>
              <a:t>www.NETL.DOE.gov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E7EF0-2693-4EED-B5A9-325A31D30890}"/>
              </a:ext>
            </a:extLst>
          </p:cNvPr>
          <p:cNvSpPr/>
          <p:nvPr userDrawn="1"/>
        </p:nvSpPr>
        <p:spPr>
          <a:xfrm>
            <a:off x="651001" y="4615637"/>
            <a:ext cx="4095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@NationalEnergyTechnologyLaboratory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C034DC-99D8-4BE2-8889-D74F45150443}"/>
              </a:ext>
            </a:extLst>
          </p:cNvPr>
          <p:cNvSpPr/>
          <p:nvPr userDrawn="1"/>
        </p:nvSpPr>
        <p:spPr>
          <a:xfrm>
            <a:off x="651000" y="343197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@NETL_DOE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BC4024-931C-4653-B10B-CE8039C94AAF}"/>
              </a:ext>
            </a:extLst>
          </p:cNvPr>
          <p:cNvSpPr/>
          <p:nvPr userDrawn="1"/>
        </p:nvSpPr>
        <p:spPr>
          <a:xfrm>
            <a:off x="651000" y="401436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@NETL_DOE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76F9019-FA1A-4FAA-A83C-18E0DF2FAA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228" y="5738543"/>
            <a:ext cx="4171707" cy="274320"/>
          </a:xfrm>
          <a:prstGeom prst="rect">
            <a:avLst/>
          </a:prstGeom>
        </p:spPr>
        <p:txBody>
          <a:bodyPr lIns="0" tIns="0" bIns="0" anchor="b">
            <a:normAutofit/>
          </a:bodyPr>
          <a:lstStyle>
            <a:lvl1pPr marL="0" indent="0">
              <a:buFont typeface="Segoe UI" panose="020B0502040204020203" pitchFamily="34" charset="0"/>
              <a:buChar char="​"/>
              <a:defRPr sz="16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contact name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7446446-DB2C-4247-AA31-2675DEAA47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9464" y="6066078"/>
            <a:ext cx="4171707" cy="612535"/>
          </a:xfrm>
          <a:prstGeom prst="rect">
            <a:avLst/>
          </a:prstGeom>
        </p:spPr>
        <p:txBody>
          <a:bodyPr lIns="0" tIns="0" bIns="0" anchor="t">
            <a:normAutofit/>
          </a:bodyPr>
          <a:lstStyle>
            <a:lvl1pPr marL="0" indent="0">
              <a:buFont typeface="Segoe UI" panose="020B0502040204020203" pitchFamily="34" charset="0"/>
              <a:buChar char="​"/>
              <a:defRPr sz="16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contact information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E4F8AC-9B7D-4AAD-A0A2-AC30C00ABCCF}"/>
              </a:ext>
            </a:extLst>
          </p:cNvPr>
          <p:cNvSpPr/>
          <p:nvPr userDrawn="1"/>
        </p:nvSpPr>
        <p:spPr>
          <a:xfrm>
            <a:off x="147056" y="5429122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CONTACT: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C2E58-4B6C-4F07-A902-A4303E045AB2}"/>
              </a:ext>
            </a:extLst>
          </p:cNvPr>
          <p:cNvCxnSpPr>
            <a:cxnSpLocks/>
          </p:cNvCxnSpPr>
          <p:nvPr userDrawn="1"/>
        </p:nvCxnSpPr>
        <p:spPr>
          <a:xfrm>
            <a:off x="259464" y="2350116"/>
            <a:ext cx="531755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108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F9E09F9-3C42-4EAB-B94D-76302601D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17AF7-7163-4F0B-A6B2-0DBA03273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[Insert headline]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8F3E0BE-5B18-4FB8-8397-19CF1286A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5912" y="6373368"/>
            <a:ext cx="1207008" cy="29260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8F0104-2F30-4661-87D5-402DE9C1D8FA}"/>
              </a:ext>
            </a:extLst>
          </p:cNvPr>
          <p:cNvSpPr/>
          <p:nvPr userDrawn="1"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  <a:latin typeface="Century Gothic" panose="020B0502020202020204" pitchFamily="34" charset="0"/>
              </a:rPr>
              <a:t>www.NETL.DOE.gov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C2E58-4B6C-4F07-A902-A4303E045AB2}"/>
              </a:ext>
            </a:extLst>
          </p:cNvPr>
          <p:cNvCxnSpPr>
            <a:cxnSpLocks/>
          </p:cNvCxnSpPr>
          <p:nvPr userDrawn="1"/>
        </p:nvCxnSpPr>
        <p:spPr>
          <a:xfrm>
            <a:off x="259464" y="2350116"/>
            <a:ext cx="531755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862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-12700" y="2239990"/>
            <a:ext cx="122047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1FDAF7FB-3287-41A6-9A26-9400117B622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00" y="2262954"/>
            <a:ext cx="12204699" cy="462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C6E1A0-56D1-DD4D-AFF0-63919162FC09}"/>
              </a:ext>
            </a:extLst>
          </p:cNvPr>
          <p:cNvSpPr/>
          <p:nvPr userDrawn="1"/>
        </p:nvSpPr>
        <p:spPr>
          <a:xfrm>
            <a:off x="-12700" y="2257322"/>
            <a:ext cx="12204700" cy="4620446"/>
          </a:xfrm>
          <a:prstGeom prst="rect">
            <a:avLst/>
          </a:prstGeom>
          <a:solidFill>
            <a:srgbClr val="1A8290">
              <a:alpha val="8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F7A541-E1E2-5640-BE0F-0503AE1F943A}"/>
              </a:ext>
            </a:extLst>
          </p:cNvPr>
          <p:cNvSpPr/>
          <p:nvPr userDrawn="1"/>
        </p:nvSpPr>
        <p:spPr>
          <a:xfrm>
            <a:off x="-12700" y="5304547"/>
            <a:ext cx="12204700" cy="1589014"/>
          </a:xfrm>
          <a:prstGeom prst="rect">
            <a:avLst/>
          </a:prstGeom>
          <a:gradFill flip="none" rotWithShape="1">
            <a:gsLst>
              <a:gs pos="43000">
                <a:srgbClr val="1D99AA">
                  <a:alpha val="0"/>
                </a:srgb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382636A-B940-2F4E-8CEB-88079CCA0FEB}"/>
              </a:ext>
            </a:extLst>
          </p:cNvPr>
          <p:cNvSpPr/>
          <p:nvPr userDrawn="1"/>
        </p:nvSpPr>
        <p:spPr>
          <a:xfrm>
            <a:off x="8230306" y="2702405"/>
            <a:ext cx="3266046" cy="3607862"/>
          </a:xfrm>
          <a:prstGeom prst="round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98C93D"/>
            </a:solidFill>
          </a:ln>
          <a:effectLst>
            <a:glow rad="190500">
              <a:schemeClr val="tx1">
                <a:lumMod val="85000"/>
                <a:lumOff val="1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5038CEA-4AC4-C34E-8DC0-DDD0ECA4F9CE}"/>
              </a:ext>
            </a:extLst>
          </p:cNvPr>
          <p:cNvSpPr/>
          <p:nvPr userDrawn="1"/>
        </p:nvSpPr>
        <p:spPr>
          <a:xfrm>
            <a:off x="695648" y="2702405"/>
            <a:ext cx="3266046" cy="3607862"/>
          </a:xfrm>
          <a:prstGeom prst="round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98C93D"/>
            </a:solidFill>
          </a:ln>
          <a:effectLst>
            <a:glow rad="190500">
              <a:schemeClr val="tx1">
                <a:lumMod val="85000"/>
                <a:lumOff val="1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80F73D1A-A68B-407D-8F17-33840BDA2C95}"/>
              </a:ext>
            </a:extLst>
          </p:cNvPr>
          <p:cNvSpPr/>
          <p:nvPr userDrawn="1"/>
        </p:nvSpPr>
        <p:spPr>
          <a:xfrm>
            <a:off x="4456626" y="2702405"/>
            <a:ext cx="3266046" cy="3607862"/>
          </a:xfrm>
          <a:prstGeom prst="round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98C93D"/>
            </a:solidFill>
          </a:ln>
          <a:effectLst>
            <a:glow rad="190500">
              <a:schemeClr val="tx1">
                <a:lumMod val="85000"/>
                <a:lumOff val="1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34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 flipH="1">
            <a:off x="53265" y="-9526"/>
            <a:ext cx="70560" cy="6858001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79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solidFill>
                  <a:srgbClr val="373838"/>
                </a:solidFill>
                <a:latin typeface="+mn-lt"/>
              </a:defRPr>
            </a:lvl1pPr>
            <a:lvl2pPr>
              <a:defRPr>
                <a:solidFill>
                  <a:srgbClr val="373838"/>
                </a:solidFill>
                <a:latin typeface="+mn-lt"/>
              </a:defRPr>
            </a:lvl2pPr>
            <a:lvl3pPr>
              <a:defRPr>
                <a:solidFill>
                  <a:srgbClr val="373838"/>
                </a:solidFill>
                <a:latin typeface="+mn-lt"/>
              </a:defRPr>
            </a:lvl3pPr>
            <a:lvl4pPr>
              <a:defRPr>
                <a:solidFill>
                  <a:srgbClr val="373838"/>
                </a:solidFill>
                <a:latin typeface="+mn-lt"/>
              </a:defRPr>
            </a:lvl4pPr>
            <a:lvl5pPr>
              <a:defRPr>
                <a:solidFill>
                  <a:srgbClr val="373838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351378" cy="276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2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45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37554"/>
            <a:ext cx="12192000" cy="4620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70628" y="285430"/>
            <a:ext cx="9033029" cy="919232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1FE1B-DFC9-4F1F-A0E3-1591BAF824A0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915150" y="1658858"/>
            <a:ext cx="5160963" cy="284242"/>
          </a:xfrm>
          <a:prstGeom prst="rect">
            <a:avLst/>
          </a:prstGeom>
        </p:spPr>
        <p:txBody>
          <a:bodyPr/>
          <a:lstStyle>
            <a:lvl1pPr algn="l">
              <a:spcBef>
                <a:spcPts val="200"/>
              </a:spcBef>
              <a:defRPr sz="1400" b="1" i="1"/>
            </a:lvl1pPr>
          </a:lstStyle>
          <a:p>
            <a:pPr lvl="0"/>
            <a:r>
              <a:rPr lang="en-US" dirty="0"/>
              <a:t>NETL Presenter’s Name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E494581-0B25-475D-A228-1638172171C0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6915150" y="1943100"/>
            <a:ext cx="5160963" cy="275745"/>
          </a:xfrm>
          <a:prstGeom prst="rect">
            <a:avLst/>
          </a:prstGeom>
        </p:spPr>
        <p:txBody>
          <a:bodyPr/>
          <a:lstStyle>
            <a:lvl1pPr algn="l">
              <a:spcBef>
                <a:spcPts val="200"/>
              </a:spcBef>
              <a:defRPr sz="1400" i="1"/>
            </a:lvl1pPr>
          </a:lstStyle>
          <a:p>
            <a:pPr lvl="0"/>
            <a:r>
              <a:rPr lang="en-US" dirty="0"/>
              <a:t>NETL Presenter’s Title/Office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12CBE-C3C2-4BCA-BE64-F63C88DA8FD2}"/>
              </a:ext>
            </a:extLst>
          </p:cNvPr>
          <p:cNvSpPr txBox="1"/>
          <p:nvPr/>
        </p:nvSpPr>
        <p:spPr>
          <a:xfrm>
            <a:off x="46892" y="5981232"/>
            <a:ext cx="153697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i="1" u="none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Presentation to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C11D97-687E-4C98-AF16-A6BF317B543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442520" y="6321690"/>
            <a:ext cx="4653480" cy="314260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Month Day,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906A8-711F-4DBE-A6F7-CFA4055643EC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1442520" y="6010340"/>
            <a:ext cx="8768280" cy="278668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[Audience Name]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8004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11580921" cy="482797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90063-3279-473E-9C81-A81F139E21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882809-195B-4C71-AF45-AF8015062DE4}" type="datetimeFigureOut">
              <a:rPr lang="en-US" smtClean="0"/>
              <a:pPr/>
              <a:t>10/1/2022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D2D5C-73ED-4C16-9EE0-B380D143C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D1BBCF7-C2B2-490C-A676-476317972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76913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11580921" cy="482797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3251487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Two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186755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634981"/>
            <a:ext cx="11580921" cy="436187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7" y="1223825"/>
            <a:ext cx="11580921" cy="411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15293"/>
            <a:ext cx="9587749" cy="1052207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 with two lines </a:t>
            </a:r>
            <a:br>
              <a:rPr lang="en-US" dirty="0"/>
            </a:b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90063-3279-473E-9C81-A81F139E21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7A343-A79E-463A-977A-59F23D319189}" type="datetime1">
              <a:rPr lang="en-US" smtClean="0"/>
              <a:pPr/>
              <a:t>10/1/2022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D2D5C-73ED-4C16-9EE0-B380D143C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9359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Three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352872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755257"/>
            <a:ext cx="11580921" cy="424159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6" y="1381747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82243"/>
            <a:ext cx="9587749" cy="1244014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 with three lines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90063-3279-473E-9C81-A81F139E21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882809-195B-4C71-AF45-AF8015062DE4}" type="datetimeFigureOut">
              <a:rPr lang="en-US" smtClean="0"/>
              <a:pPr/>
              <a:t>10/1/2022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D2D5C-73ED-4C16-9EE0-B380D143C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D1BBCF7-C2B2-490C-A676-476317972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9748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70626" y="1168878"/>
            <a:ext cx="5724731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126816" y="1168878"/>
            <a:ext cx="5724731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06552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1BED5FE6-695A-4985-860B-33490E288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767C7-7916-46E6-B1B4-EA02119E3A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882809-195B-4C71-AF45-AF8015062DE4}" type="datetimeFigureOut">
              <a:rPr lang="en-US" smtClean="0"/>
              <a:pPr/>
              <a:t>10/1/2022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80636-5903-4645-B4CC-380E0F075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1BBCF7-C2B2-490C-A676-476317972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0279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93467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270626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8116308" y="1167740"/>
            <a:ext cx="3735237" cy="4773026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lang="en-US" dirty="0" smtClean="0">
                <a:latin typeface="Century Gothic" panose="020B0502020202020204" pitchFamily="34" charset="0"/>
              </a:defRPr>
            </a:lvl1pPr>
            <a:lvl2pPr>
              <a:defRPr lang="en-US" dirty="0" smtClean="0">
                <a:latin typeface="Century Gothic" panose="020B0502020202020204" pitchFamily="34" charset="0"/>
              </a:defRPr>
            </a:lvl2pPr>
            <a:lvl3pPr>
              <a:defRPr lang="en-US" dirty="0" smtClean="0">
                <a:latin typeface="Century Gothic" panose="020B0502020202020204" pitchFamily="34" charset="0"/>
              </a:defRPr>
            </a:lvl3pPr>
            <a:lvl4pPr>
              <a:defRPr lang="en-US" dirty="0" smtClean="0">
                <a:latin typeface="Century Gothic" panose="020B0502020202020204" pitchFamily="34" charset="0"/>
              </a:defRPr>
            </a:lvl4pPr>
            <a:lvl5pPr>
              <a:defRPr lang="en-US" dirty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0995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238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1DD3E295-16E2-4037-AA10-3CF534FE9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6584B-D296-4912-85BA-9EE0C53775A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C882809-195B-4C71-AF45-AF8015062DE4}" type="datetimeFigureOut">
              <a:rPr lang="en-US" smtClean="0"/>
              <a:pPr/>
              <a:t>10/1/2022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EA7FEF-A0D6-4700-B189-1BE34F49F1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1BBCF7-C2B2-490C-A676-476317972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1912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4"/>
          </p:nvPr>
        </p:nvSpPr>
        <p:spPr>
          <a:xfrm>
            <a:off x="9089414" y="1168878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5"/>
          </p:nvPr>
        </p:nvSpPr>
        <p:spPr>
          <a:xfrm>
            <a:off x="3205591" y="1168877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6"/>
          </p:nvPr>
        </p:nvSpPr>
        <p:spPr>
          <a:xfrm>
            <a:off x="6154450" y="1168877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11658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63091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00684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21D82C1E-4C77-414B-B92E-999D395E3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00A900-0372-4144-BACE-0E84B67F7E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C882809-195B-4C71-AF45-AF8015062DE4}" type="datetimeFigureOut">
              <a:rPr lang="en-US" smtClean="0"/>
              <a:pPr/>
              <a:t>10/1/2022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D198C-B28F-41D9-9430-F472C9C20F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1BBCF7-C2B2-490C-A676-476317972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5226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7DD57E2-0574-433F-BC43-601C1EAE0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830CF-9F3D-44B1-8AFC-000E352163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882809-195B-4C71-AF45-AF8015062DE4}" type="datetimeFigureOut">
              <a:rPr lang="en-US" smtClean="0"/>
              <a:pPr/>
              <a:t>10/1/2022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2C0DA-F991-4453-B8B7-C8241C3895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D1BBCF7-C2B2-490C-A676-476317972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7675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898F69-5377-4FD2-8E19-829B3A67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B3CE-581C-4358-BC8C-AC764AF4B535}" type="datetimeFigureOut">
              <a:rPr lang="en-US" smtClean="0"/>
              <a:t>10/1/2022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CC842-4AC6-4635-9324-68220813E6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8B4CDB-F2CA-476C-B7E4-11813232C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36871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50280" y="1161258"/>
            <a:ext cx="5801267" cy="480715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271633" y="1161258"/>
            <a:ext cx="5618628" cy="48071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image here</a:t>
            </a:r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7BA0DB-A86D-42CE-86A1-1ACFFEE86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F24A6-C84B-4DD6-92B7-4E5A0D07C12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882809-195B-4C71-AF45-AF8015062DE4}" type="datetimeFigureOut">
              <a:rPr lang="en-US" smtClean="0"/>
              <a:pPr/>
              <a:t>10/1/2022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3F725-15B5-4F8D-8373-AE0AC18380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1BBCF7-C2B2-490C-A676-476317972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0264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93467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8116308" y="1167740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dirty="0" smtClean="0">
                <a:latin typeface="Century Gothic" panose="020B0502020202020204" pitchFamily="34" charset="0"/>
              </a:defRPr>
            </a:lvl1pPr>
            <a:lvl2pPr>
              <a:defRPr lang="en-US" sz="2000" dirty="0" smtClean="0">
                <a:latin typeface="Century Gothic" panose="020B0502020202020204" pitchFamily="34" charset="0"/>
              </a:defRPr>
            </a:lvl2pPr>
            <a:lvl3pPr>
              <a:defRPr lang="en-US" sz="1800" dirty="0" smtClean="0">
                <a:latin typeface="Century Gothic" panose="020B0502020202020204" pitchFamily="34" charset="0"/>
              </a:defRPr>
            </a:lvl3pPr>
            <a:lvl4pPr>
              <a:defRPr lang="en-US" sz="1600" dirty="0" smtClean="0">
                <a:latin typeface="Century Gothic" panose="020B0502020202020204" pitchFamily="34" charset="0"/>
              </a:defRPr>
            </a:lvl4pPr>
            <a:lvl5pPr>
              <a:defRPr lang="en-US" sz="1600" dirty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0995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238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70370" y="1168433"/>
            <a:ext cx="3735388" cy="476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A759549-4AD5-4A57-A705-ACFC43CC4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2034F-6775-404D-9722-23160086F0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C882809-195B-4C71-AF45-AF8015062DE4}" type="datetimeFigureOut">
              <a:rPr lang="en-US" smtClean="0"/>
              <a:pPr/>
              <a:t>10/1/2022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B024-2AC8-49AD-9B6A-CB8E7D8A68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D1BBCF7-C2B2-490C-A676-476317972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6056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F9E09F9-3C42-4EAB-B94D-76302601D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17AF7-7163-4F0B-A6B2-0DBA03273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[Insert headline]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8F3E0BE-5B18-4FB8-8397-19CF1286A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5912" y="6373368"/>
            <a:ext cx="1207008" cy="29260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/>
            </a:lvl1pPr>
          </a:lstStyle>
          <a:p>
            <a:pPr lvl="0"/>
            <a:r>
              <a:rPr lang="en-US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48F51-671A-470B-B43F-5B9D4C23EC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0" y="3279608"/>
            <a:ext cx="640080" cy="640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BE746E-E4E8-4A20-A382-5D2265D36220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74" y="3861369"/>
            <a:ext cx="640080" cy="640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F25787-BF7B-44AD-AF1E-D47853B45391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0" y="4459767"/>
            <a:ext cx="640080" cy="6400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8F0104-2F30-4661-87D5-402DE9C1D8FA}"/>
              </a:ext>
            </a:extLst>
          </p:cNvPr>
          <p:cNvSpPr/>
          <p:nvPr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  <a:latin typeface="Century Gothic" panose="020B0502020202020204" pitchFamily="34" charset="0"/>
              </a:rPr>
              <a:t>www.NETL.DOE.gov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E7EF0-2693-4EED-B5A9-325A31D30890}"/>
              </a:ext>
            </a:extLst>
          </p:cNvPr>
          <p:cNvSpPr/>
          <p:nvPr/>
        </p:nvSpPr>
        <p:spPr>
          <a:xfrm>
            <a:off x="651001" y="4615637"/>
            <a:ext cx="4095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@NationalEnergyTechnologyLaboratory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C034DC-99D8-4BE2-8889-D74F45150443}"/>
              </a:ext>
            </a:extLst>
          </p:cNvPr>
          <p:cNvSpPr/>
          <p:nvPr/>
        </p:nvSpPr>
        <p:spPr>
          <a:xfrm>
            <a:off x="651000" y="343197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@NETL_DOE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BC4024-931C-4653-B10B-CE8039C94AAF}"/>
              </a:ext>
            </a:extLst>
          </p:cNvPr>
          <p:cNvSpPr/>
          <p:nvPr/>
        </p:nvSpPr>
        <p:spPr>
          <a:xfrm>
            <a:off x="651000" y="401436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@NETL_DOE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76F9019-FA1A-4FAA-A83C-18E0DF2FAA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228" y="5738543"/>
            <a:ext cx="4171707" cy="274320"/>
          </a:xfrm>
          <a:prstGeom prst="rect">
            <a:avLst/>
          </a:prstGeom>
        </p:spPr>
        <p:txBody>
          <a:bodyPr lIns="0" tIns="0" bIns="0" anchor="b">
            <a:normAutofit/>
          </a:bodyPr>
          <a:lstStyle>
            <a:lvl1pPr marL="0" indent="0">
              <a:buFont typeface="Segoe UI" panose="020B0502040204020203" pitchFamily="34" charset="0"/>
              <a:buChar char="​"/>
              <a:defRPr sz="16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contact name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7446446-DB2C-4247-AA31-2675DEAA47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9464" y="6066078"/>
            <a:ext cx="4171707" cy="612535"/>
          </a:xfrm>
          <a:prstGeom prst="rect">
            <a:avLst/>
          </a:prstGeom>
        </p:spPr>
        <p:txBody>
          <a:bodyPr lIns="0" tIns="0" bIns="0" anchor="t">
            <a:normAutofit/>
          </a:bodyPr>
          <a:lstStyle>
            <a:lvl1pPr marL="0" indent="0">
              <a:buFont typeface="Segoe UI" panose="020B0502040204020203" pitchFamily="34" charset="0"/>
              <a:buChar char="​"/>
              <a:defRPr sz="16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contact information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E4F8AC-9B7D-4AAD-A0A2-AC30C00ABCCF}"/>
              </a:ext>
            </a:extLst>
          </p:cNvPr>
          <p:cNvSpPr/>
          <p:nvPr/>
        </p:nvSpPr>
        <p:spPr>
          <a:xfrm>
            <a:off x="147056" y="5429122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CONTACT: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C2E58-4B6C-4F07-A902-A4303E045AB2}"/>
              </a:ext>
            </a:extLst>
          </p:cNvPr>
          <p:cNvCxnSpPr>
            <a:cxnSpLocks/>
          </p:cNvCxnSpPr>
          <p:nvPr/>
        </p:nvCxnSpPr>
        <p:spPr>
          <a:xfrm>
            <a:off x="259464" y="2350116"/>
            <a:ext cx="531755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5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11580921" cy="482797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4237663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F9E09F9-3C42-4EAB-B94D-76302601D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17AF7-7163-4F0B-A6B2-0DBA03273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[Insert headline]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8F3E0BE-5B18-4FB8-8397-19CF1286A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5912" y="6373368"/>
            <a:ext cx="1207008" cy="29260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8F0104-2F30-4661-87D5-402DE9C1D8FA}"/>
              </a:ext>
            </a:extLst>
          </p:cNvPr>
          <p:cNvSpPr/>
          <p:nvPr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  <a:latin typeface="Century Gothic" panose="020B0502020202020204" pitchFamily="34" charset="0"/>
              </a:rPr>
              <a:t>www.NETL.DOE.gov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C2E58-4B6C-4F07-A902-A4303E045AB2}"/>
              </a:ext>
            </a:extLst>
          </p:cNvPr>
          <p:cNvCxnSpPr>
            <a:cxnSpLocks/>
          </p:cNvCxnSpPr>
          <p:nvPr/>
        </p:nvCxnSpPr>
        <p:spPr>
          <a:xfrm>
            <a:off x="259464" y="2350116"/>
            <a:ext cx="531755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620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968040"/>
            <a:ext cx="12192000" cy="506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462510"/>
            <a:ext cx="11580921" cy="4010336"/>
          </a:xfrm>
        </p:spPr>
        <p:txBody>
          <a:bodyPr/>
          <a:lstStyle>
            <a:lvl1pPr>
              <a:defRPr b="1">
                <a:latin typeface="Century Gothic"/>
                <a:cs typeface="Century Gothic"/>
              </a:defRPr>
            </a:lvl1pPr>
            <a:lvl2pPr>
              <a:defRPr sz="2000">
                <a:latin typeface="Century Gothic"/>
                <a:cs typeface="Century Gothic"/>
              </a:defRPr>
            </a:lvl2pPr>
            <a:lvl3pPr>
              <a:defRPr sz="1800">
                <a:latin typeface="Century Gothic"/>
                <a:cs typeface="Century Gothic"/>
              </a:defRPr>
            </a:lvl3pPr>
            <a:lvl4pPr>
              <a:defRPr sz="1600">
                <a:latin typeface="Century Gothic"/>
                <a:cs typeface="Century Gothic"/>
              </a:defRPr>
            </a:lvl4pPr>
            <a:lvl5pPr>
              <a:defRPr sz="1400"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34273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A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976009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98C93D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734" y="342737"/>
            <a:ext cx="1397815" cy="556137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F8CC1E-4D26-304E-939B-A467F24039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092" y="339829"/>
            <a:ext cx="2733365" cy="6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13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627" y="1168878"/>
            <a:ext cx="11580921" cy="4827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9F257B9-99D0-42CE-97CF-7670FE3325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875" y="140076"/>
            <a:ext cx="9588500" cy="622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/>
            </a:lvl1pPr>
          </a:lstStyle>
          <a:p>
            <a:pPr lvl="0"/>
            <a:r>
              <a:rPr lang="en-US" dirty="0"/>
              <a:t>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129542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186755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634981"/>
            <a:ext cx="11580921" cy="436187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7" y="1223825"/>
            <a:ext cx="11580921" cy="411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15293"/>
            <a:ext cx="9587749" cy="1052207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 with two lines </a:t>
            </a:r>
            <a:br>
              <a:rPr lang="en-US" dirty="0"/>
            </a:b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90063-3279-473E-9C81-A81F139E21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7A343-A79E-463A-977A-59F23D319189}" type="datetime1">
              <a:rPr lang="en-US" smtClean="0"/>
              <a:t>10/1/2022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D2D5C-73ED-4C16-9EE0-B380D143C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8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352872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755257"/>
            <a:ext cx="11580921" cy="424159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6" y="1381747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82243"/>
            <a:ext cx="9587749" cy="1244014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 with three lines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90063-3279-473E-9C81-A81F139E21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7A343-A79E-463A-977A-59F23D319189}" type="datetime1">
              <a:rPr lang="en-US" smtClean="0"/>
              <a:t>10/1/2022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D2D5C-73ED-4C16-9EE0-B380D143C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4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70626" y="1168878"/>
            <a:ext cx="5724731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126816" y="1168878"/>
            <a:ext cx="5724731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6552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1BED5FE6-695A-4985-860B-33490E288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767C7-7916-46E6-B1B4-EA02119E3A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B39DF72-61CB-47ED-BC56-C20154AE9E19}" type="datetime1">
              <a:rPr lang="en-US" smtClean="0"/>
              <a:t>10/1/2022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80636-5903-4645-B4CC-380E0F075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9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93467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270626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8116308" y="1167740"/>
            <a:ext cx="3735237" cy="4773026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lang="en-US" dirty="0" smtClean="0">
                <a:latin typeface="Century Gothic" panose="020B0502020202020204" pitchFamily="34" charset="0"/>
              </a:defRPr>
            </a:lvl1pPr>
            <a:lvl2pPr>
              <a:defRPr lang="en-US" dirty="0" smtClean="0">
                <a:latin typeface="Century Gothic" panose="020B0502020202020204" pitchFamily="34" charset="0"/>
              </a:defRPr>
            </a:lvl2pPr>
            <a:lvl3pPr>
              <a:defRPr lang="en-US" dirty="0" smtClean="0">
                <a:latin typeface="Century Gothic" panose="020B0502020202020204" pitchFamily="34" charset="0"/>
              </a:defRPr>
            </a:lvl3pPr>
            <a:lvl4pPr>
              <a:defRPr lang="en-US" dirty="0" smtClean="0">
                <a:latin typeface="Century Gothic" panose="020B0502020202020204" pitchFamily="34" charset="0"/>
              </a:defRPr>
            </a:lvl4pPr>
            <a:lvl5pPr>
              <a:defRPr lang="en-US" dirty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0995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0238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1DD3E295-16E2-4037-AA10-3CF534FE9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6584B-D296-4912-85BA-9EE0C53775A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A481E97-D05E-4E98-9740-95FD5FB93D9C}" type="datetime1">
              <a:rPr lang="en-US" smtClean="0"/>
              <a:t>10/1/2022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EA7FEF-A0D6-4700-B189-1BE34F49F1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4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4"/>
          </p:nvPr>
        </p:nvSpPr>
        <p:spPr>
          <a:xfrm>
            <a:off x="9089414" y="1168878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5"/>
          </p:nvPr>
        </p:nvSpPr>
        <p:spPr>
          <a:xfrm>
            <a:off x="3205591" y="1168877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6"/>
          </p:nvPr>
        </p:nvSpPr>
        <p:spPr>
          <a:xfrm>
            <a:off x="6154450" y="1168877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11658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6063091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900684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21D82C1E-4C77-414B-B92E-999D395E3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00A900-0372-4144-BACE-0E84B67F7E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609CC54-EB1F-47EE-A2C8-C47C96DED9CB}" type="datetime1">
              <a:rPr lang="en-US" smtClean="0"/>
              <a:t>10/1/2022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D198C-B28F-41D9-9430-F472C9C20F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0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7DD57E2-0574-433F-BC43-601C1EAE0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830CF-9F3D-44B1-8AFC-000E352163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9F4B730-B1B5-4027-AAB2-01210603ABD8}" type="datetime1">
              <a:rPr lang="en-US" smtClean="0"/>
              <a:t>10/1/2022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2C0DA-F991-4453-B8B7-C8241C3895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8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mpower - DO NOT DELETE!!!" hidden="1">
            <a:extLst>
              <a:ext uri="{FF2B5EF4-FFF2-40B4-BE49-F238E27FC236}">
                <a16:creationId xmlns:a16="http://schemas.microsoft.com/office/drawing/2014/main" id="{BE686F26-3C5E-4C80-B73E-D735C38A1B48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E2D95-B2C0-4BD9-BE45-84A0D1E24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2053" y="6356350"/>
            <a:ext cx="194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E786E92-6100-433E-AFC0-831EBFA7EFBE}" type="datetime1">
              <a:rPr lang="en-US" smtClean="0"/>
              <a:t>10/1/2022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FCDC0-6E73-4FC3-A6C2-A35745C43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1CA0F03F-E00A-4C2A-9A59-33C0EC75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CFD660-D469-4135-8BF2-27A82240D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81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1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712" r:id="rId15"/>
    <p:sldLayoutId id="2147483675" r:id="rId16"/>
    <p:sldLayoutId id="2147483678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mpower - DO NOT DELETE!!!" hidden="1">
            <a:extLst>
              <a:ext uri="{FF2B5EF4-FFF2-40B4-BE49-F238E27FC236}">
                <a16:creationId xmlns:a16="http://schemas.microsoft.com/office/drawing/2014/main" id="{BE686F26-3C5E-4C80-B73E-D735C38A1B4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E2D95-B2C0-4BD9-BE45-84A0D1E24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2053" y="6356350"/>
            <a:ext cx="194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6C882809-195B-4C71-AF45-AF8015062D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FCDC0-6E73-4FC3-A6C2-A35745C43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BD1BBCF7-C2B2-490C-A676-476317972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1CA0F03F-E00A-4C2A-9A59-33C0EC75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CFD660-D469-4135-8BF2-27A82240D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11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microsoft.com/office/2007/relationships/media" Target="../media/media1.avi"/><Relationship Id="rId16" Type="http://schemas.openxmlformats.org/officeDocument/2006/relationships/image" Target="../media/image49.png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hyperlink" Target="https://netl.doe.gov/energy-analysis/details?id=543" TargetMode="External"/><Relationship Id="rId3" Type="http://schemas.openxmlformats.org/officeDocument/2006/relationships/image" Target="../media/image54.png"/><Relationship Id="rId7" Type="http://schemas.openxmlformats.org/officeDocument/2006/relationships/hyperlink" Target="https://edx.netl.doe.gov/nrap/" TargetMode="External"/><Relationship Id="rId12" Type="http://schemas.openxmlformats.org/officeDocument/2006/relationships/hyperlink" Target="https://netl.doe.gov/energ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tl.doe.gov/energy-analysis/details?id=6c82cedf-a2a9-48f0-b0c8-af4eba87e51d" TargetMode="External"/><Relationship Id="rId11" Type="http://schemas.openxmlformats.org/officeDocument/2006/relationships/image" Target="../media/image58.jpeg"/><Relationship Id="rId5" Type="http://schemas.openxmlformats.org/officeDocument/2006/relationships/hyperlink" Target="https://netl.doe.gov/carbon-storage/riskintegration/publications#collapseFE0031888" TargetMode="External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hyperlink" Target="https://netl.doe.gov/energy-analysis/details?id=240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2.bin"/><Relationship Id="rId4" Type="http://schemas.openxmlformats.org/officeDocument/2006/relationships/image" Target="../media/image62.jpeg"/><Relationship Id="rId9" Type="http://schemas.openxmlformats.org/officeDocument/2006/relationships/hyperlink" Target="mailto:Nathan.weiland@netl.doe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5C607F-4F39-4D5D-B060-F1A6711DB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28" y="541462"/>
            <a:ext cx="9033029" cy="919232"/>
          </a:xfrm>
        </p:spPr>
        <p:txBody>
          <a:bodyPr>
            <a:noAutofit/>
          </a:bodyPr>
          <a:lstStyle/>
          <a:p>
            <a:r>
              <a:rPr lang="en-US" sz="3600" dirty="0"/>
              <a:t>Panel Discussion 1: Fundamentals of Hydrogen Energy and Carbon Capture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70628" y="1464334"/>
            <a:ext cx="9033029" cy="373510"/>
          </a:xfrm>
        </p:spPr>
        <p:txBody>
          <a:bodyPr/>
          <a:lstStyle/>
          <a:p>
            <a:r>
              <a:rPr lang="en-US" sz="2800" dirty="0"/>
              <a:t>Nate Weiland, Senior Fellow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7932B"/>
                </a:solidFill>
              </a:rPr>
              <a:t>National Energy Technology Laboratory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70628" y="2315757"/>
            <a:ext cx="5721616" cy="305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i="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October 4</a:t>
            </a:r>
            <a:r>
              <a:rPr lang="en-US" sz="1500" b="1" i="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1500" b="1" i="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C7221-D500-49FD-97BC-CC4D285CE518}"/>
              </a:ext>
            </a:extLst>
          </p:cNvPr>
          <p:cNvSpPr txBox="1"/>
          <p:nvPr/>
        </p:nvSpPr>
        <p:spPr>
          <a:xfrm>
            <a:off x="5992244" y="1676997"/>
            <a:ext cx="598349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effectLst/>
                <a:latin typeface="Interstate"/>
                <a:ea typeface="Times New Roman" panose="02020603050405020304" pitchFamily="18" charset="0"/>
                <a:cs typeface="Open Sans" panose="020B0606030504020204" pitchFamily="34" charset="0"/>
              </a:rPr>
              <a:t>Harnessing Hydrogen: Exploring Local &amp; Regional Opportunities in Appalachia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srgbClr val="000000"/>
                </a:solidFill>
                <a:effectLst/>
                <a:latin typeface="Interstate"/>
                <a:ea typeface="Times New Roman" panose="02020603050405020304" pitchFamily="18" charset="0"/>
                <a:cs typeface="Open Sans" panose="020B0606030504020204" pitchFamily="34" charset="0"/>
              </a:rPr>
              <a:t>A Symposium Hosted by W&amp;J Center for Energy Policy and Management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3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5ECA01-8DBF-4164-A3EA-7DA04EB0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Hydrogen Challenges — Economic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BE4E8-4737-49C6-8FBA-D6E6D5FB70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565" y="6356350"/>
            <a:ext cx="3906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36CA-A7C6-4838-9ACB-C8D30B8F2C6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35FD82B-B372-874C-8E6F-ED0FE514C36E}"/>
              </a:ext>
            </a:extLst>
          </p:cNvPr>
          <p:cNvSpPr/>
          <p:nvPr/>
        </p:nvSpPr>
        <p:spPr bwMode="gray">
          <a:xfrm>
            <a:off x="8020050" y="1841642"/>
            <a:ext cx="4171950" cy="1987408"/>
          </a:xfrm>
          <a:prstGeom prst="rect">
            <a:avLst/>
          </a:prstGeom>
          <a:gradFill>
            <a:gsLst>
              <a:gs pos="0">
                <a:schemeClr val="bg1"/>
              </a:gs>
              <a:gs pos="47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 w="19050" algn="ctr">
            <a:noFill/>
            <a:miter lim="800000"/>
            <a:headEnd/>
            <a:tailEnd/>
          </a:ln>
        </p:spPr>
        <p:txBody>
          <a:bodyPr wrap="square" lIns="365760" tIns="88900" rIns="914400" bIns="88900" rtlCol="0" anchor="ctr"/>
          <a:lstStyle/>
          <a:p>
            <a:pPr>
              <a:defRPr/>
            </a:pPr>
            <a:r>
              <a:rPr lang="en-US" b="1" i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Clean hydrogen is expensive. Costs must be reduced to reach ambitious cost targets. </a:t>
            </a:r>
            <a:endParaRPr kumimoji="0" lang="en-US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10A26D7-DF09-974C-A70A-B4D8D4C352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3" t="3962" r="2687" b="1382"/>
          <a:stretch/>
        </p:blipFill>
        <p:spPr>
          <a:xfrm>
            <a:off x="445552" y="1008668"/>
            <a:ext cx="7611593" cy="50621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1A1E42-626C-D548-99CD-55F0F39058F4}"/>
              </a:ext>
            </a:extLst>
          </p:cNvPr>
          <p:cNvSpPr txBox="1"/>
          <p:nvPr/>
        </p:nvSpPr>
        <p:spPr>
          <a:xfrm>
            <a:off x="3276388" y="6287311"/>
            <a:ext cx="5953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Solar Hydrogen Production: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Processes, Systems and Technologies, 1st Edition. Editors: Francesco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Calise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, Massimo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Dentice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D’Accadia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, Massimo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Santarelli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, Andrea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Lanzini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, Domenico Ferrero. Academic Press. August 2019.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PNNL “H2 Hydrogen Tools.” Accessed online: </a:t>
            </a:r>
            <a:r>
              <a:rPr kumimoji="0" lang="en-US" sz="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https://h2tools.org/hyarc/calculator-tools/energy-equivalency-fuels 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644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9AB33F-E92F-4BDA-8974-935D6ABF0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7" y="1168878"/>
            <a:ext cx="6806034" cy="3299755"/>
          </a:xfrm>
        </p:spPr>
        <p:txBody>
          <a:bodyPr/>
          <a:lstStyle/>
          <a:p>
            <a:r>
              <a:rPr lang="en-US" dirty="0"/>
              <a:t>Clean Hydrogen defined as producing</a:t>
            </a:r>
            <a:br>
              <a:rPr lang="en-US" dirty="0"/>
            </a:br>
            <a:r>
              <a:rPr lang="en-US" dirty="0"/>
              <a:t>&lt;4 kg CO</a:t>
            </a:r>
            <a:r>
              <a:rPr lang="en-US" baseline="-25000" dirty="0"/>
              <a:t>2</a:t>
            </a:r>
            <a:r>
              <a:rPr lang="en-US" dirty="0"/>
              <a:t>/kg H</a:t>
            </a:r>
            <a:r>
              <a:rPr lang="en-US" baseline="-25000" dirty="0"/>
              <a:t>2</a:t>
            </a:r>
            <a:r>
              <a:rPr lang="en-US" dirty="0"/>
              <a:t> in the Hydrogen Production Tax Credit, defined in Section 13204 of the Inflation Reduction Act</a:t>
            </a:r>
          </a:p>
          <a:p>
            <a:pPr lvl="1"/>
            <a:r>
              <a:rPr lang="en-US" dirty="0"/>
              <a:t>Excludes “credit stacking” with both 45V and 45Q, the CO</a:t>
            </a:r>
            <a:r>
              <a:rPr lang="en-US" baseline="-25000" dirty="0"/>
              <a:t>2</a:t>
            </a:r>
            <a:r>
              <a:rPr lang="en-US" dirty="0"/>
              <a:t> Sequestration Tax Credit</a:t>
            </a:r>
          </a:p>
          <a:p>
            <a:r>
              <a:rPr lang="en-US" dirty="0"/>
              <a:t>Consistent with draft Clan Hydrogen Production Standard</a:t>
            </a:r>
          </a:p>
          <a:p>
            <a:pPr lvl="1"/>
            <a:r>
              <a:rPr lang="en-US" dirty="0"/>
              <a:t>Includes “well-to-gate” GHG emissions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EB693-7D86-43F2-A94D-220F1E6821F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570E10-E366-475F-B177-5A8138EE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Challenges — Environmental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0E6B435C-07DC-45E8-A69D-1019581084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643886"/>
                  </p:ext>
                </p:extLst>
              </p:nvPr>
            </p:nvGraphicFramePr>
            <p:xfrm>
              <a:off x="7310029" y="1648488"/>
              <a:ext cx="4541520" cy="215011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249680">
                      <a:extLst>
                        <a:ext uri="{9D8B030D-6E8A-4147-A177-3AD203B41FA5}">
                          <a16:colId xmlns:a16="http://schemas.microsoft.com/office/drawing/2014/main" val="845019569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3844800822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37528689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mtClean="0"/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dirty="0" smtClean="0"/>
                                      <m:t>kg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dirty="0" smtClean="0"/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dirty="0" smtClean="0"/>
                                      <m:t>CO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aseline="-25000" dirty="0" smtClean="0"/>
                                      <m:t>2,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aseline="-25000" dirty="0" smtClean="0"/>
                                      <m:t>e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baseline="0" dirty="0" smtClean="0"/>
                                      <m:t>kg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aseline="0" dirty="0" smtClean="0"/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aseline="0" dirty="0" smtClean="0"/>
                                      <m:t>H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aseline="-25000" dirty="0" smtClean="0"/>
                                      <m:t>2 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Base Tax Credit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Meeting Labor Provisions*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2610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&lt;0.45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$0.60/kg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$3.00/kg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4317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0.45 – 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$0.20/kg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$1.00/kg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28221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1.5 – 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$0.15/kg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$0.75/kg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45079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 – 4.0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$0.12/kg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$0.60/kg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564735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0E6B435C-07DC-45E8-A69D-1019581084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643886"/>
                  </p:ext>
                </p:extLst>
              </p:nvPr>
            </p:nvGraphicFramePr>
            <p:xfrm>
              <a:off x="7310029" y="1648488"/>
              <a:ext cx="4541520" cy="215011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249680">
                      <a:extLst>
                        <a:ext uri="{9D8B030D-6E8A-4147-A177-3AD203B41FA5}">
                          <a16:colId xmlns:a16="http://schemas.microsoft.com/office/drawing/2014/main" val="845019569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3844800822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3752868924"/>
                        </a:ext>
                      </a:extLst>
                    </a:gridCol>
                  </a:tblGrid>
                  <a:tr h="6667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88" t="-4545" r="-265854" b="-23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Base Tax Credit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Meeting Labor Provisions*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26102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&lt;0.45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$0.60/kg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$3.00/kg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4317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0.45 – 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$0.20/kg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$1.00/kg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28221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1.5 – 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$0.15/kg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$0.75/kg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45079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 – 4.0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$0.12/kg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$0.60/kg H</a:t>
                          </a:r>
                          <a:r>
                            <a:rPr lang="en-US" baseline="-25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56473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7EDCD8B-D147-438C-A715-7BDFCA4D53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38" y="4551651"/>
            <a:ext cx="10081895" cy="1545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A2B76-BA7C-4F3E-84BB-1BE6550B8972}"/>
              </a:ext>
            </a:extLst>
          </p:cNvPr>
          <p:cNvSpPr txBox="1"/>
          <p:nvPr/>
        </p:nvSpPr>
        <p:spPr>
          <a:xfrm>
            <a:off x="7310029" y="3798598"/>
            <a:ext cx="4532459" cy="33855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baseline="0" dirty="0">
                <a:solidFill>
                  <a:srgbClr val="000000"/>
                </a:solidFill>
                <a:latin typeface="Calibri" panose="020F0502020204030204" pitchFamily="34" charset="0"/>
              </a:rPr>
              <a:t>* Prevailing Wage and Apprenticeship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1C3D9E-74D5-4D0C-B543-AA246F40343F}"/>
              </a:ext>
            </a:extLst>
          </p:cNvPr>
          <p:cNvSpPr txBox="1"/>
          <p:nvPr/>
        </p:nvSpPr>
        <p:spPr>
          <a:xfrm>
            <a:off x="7433684" y="1275701"/>
            <a:ext cx="4285147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b="1" i="1" dirty="0">
                <a:solidFill>
                  <a:srgbClr val="445675"/>
                </a:solidFill>
                <a:sym typeface="Wingdings" panose="05000000000000000000" pitchFamily="2" charset="2"/>
              </a:rPr>
              <a:t>45V: Hydrogen Production Tax Credit</a:t>
            </a:r>
            <a:endParaRPr lang="en-US" b="1" i="1" u="none" baseline="0" dirty="0">
              <a:solidFill>
                <a:srgbClr val="445675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0FC9AF0A-F6E5-46F2-A225-022787EEE649}"/>
              </a:ext>
            </a:extLst>
          </p:cNvPr>
          <p:cNvSpPr/>
          <p:nvPr/>
        </p:nvSpPr>
        <p:spPr>
          <a:xfrm rot="5400000">
            <a:off x="3751440" y="1576944"/>
            <a:ext cx="392488" cy="5715435"/>
          </a:xfrm>
          <a:prstGeom prst="leftBrace">
            <a:avLst>
              <a:gd name="adj1" fmla="val 22765"/>
              <a:gd name="adj2" fmla="val 6755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12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76576D-03D1-4F58-8D31-73A61362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7" y="1168878"/>
            <a:ext cx="4221860" cy="4827976"/>
          </a:xfrm>
        </p:spPr>
        <p:txBody>
          <a:bodyPr/>
          <a:lstStyle/>
          <a:p>
            <a:r>
              <a:rPr lang="en-US" dirty="0"/>
              <a:t>Carbon capture and storage (CCS) effective at reducing stack emissions at the hydrogen plant</a:t>
            </a:r>
          </a:p>
          <a:p>
            <a:r>
              <a:rPr lang="en-US" dirty="0"/>
              <a:t>Need to reduce leakage from upstream natural gas system</a:t>
            </a:r>
          </a:p>
          <a:p>
            <a:r>
              <a:rPr lang="en-US" dirty="0"/>
              <a:t>Need to incorporate low-carbon electricity for hydrogen production</a:t>
            </a:r>
          </a:p>
          <a:p>
            <a:r>
              <a:rPr lang="en-US" dirty="0"/>
              <a:t>Biomass or RNG can offset GHG emissions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9B2C07F-547F-40E6-809C-720B13FCE33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E17DD-9900-4A59-8B8B-23FB4950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Fossil-Fueled Clean Hydrogen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015B9C-091E-334E-976F-ABE0AA494347}"/>
              </a:ext>
            </a:extLst>
          </p:cNvPr>
          <p:cNvSpPr/>
          <p:nvPr/>
        </p:nvSpPr>
        <p:spPr>
          <a:xfrm>
            <a:off x="7912253" y="2268637"/>
            <a:ext cx="3511473" cy="2202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endParaRPr lang="en-US" sz="3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D04CEA94-1A12-C843-9FEC-9B714DB82C98}"/>
              </a:ext>
            </a:extLst>
          </p:cNvPr>
          <p:cNvSpPr txBox="1">
            <a:spLocks/>
          </p:cNvSpPr>
          <p:nvPr/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D1BBCF7-C2B2-490C-A676-4763179728A4}" type="slidenum">
              <a:rPr lang="en-US" sz="1200" b="1" smtClean="0">
                <a:solidFill>
                  <a:prstClr val="white"/>
                </a:solidFill>
                <a:latin typeface="Century Gothic" panose="020F0302020204030204"/>
              </a:rPr>
              <a:pPr algn="r">
                <a:defRPr/>
              </a:pPr>
              <a:t>12</a:t>
            </a:fld>
            <a:endParaRPr lang="en-US" sz="1200" b="1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7218769-450A-4D6C-8284-B149B3AB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051855"/>
              </p:ext>
            </p:extLst>
          </p:nvPr>
        </p:nvGraphicFramePr>
        <p:xfrm>
          <a:off x="4635747" y="1320434"/>
          <a:ext cx="7208108" cy="463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4722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C70149-CBAD-4516-B689-3B4D92758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6" y="1507762"/>
            <a:ext cx="6564514" cy="43307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Enable a rapid, cost-effective transition to a hydrogen economy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Decades of research on carbon capture and storage (CCS) and large-scale fossil fuel production, infrastructure and power systems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 dirty="0"/>
              <a:t>Deliver solutions to challenging hydrogen R&amp;D problems across the hydrogen value chain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157403B-8908-4A03-8950-9A383AABFBC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626" y="799490"/>
            <a:ext cx="11580921" cy="373510"/>
          </a:xfrm>
        </p:spPr>
        <p:txBody>
          <a:bodyPr/>
          <a:lstStyle/>
          <a:p>
            <a:r>
              <a:rPr lang="en-US" dirty="0">
                <a:solidFill>
                  <a:srgbClr val="98C93D"/>
                </a:solidFill>
              </a:rPr>
              <a:t>Production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solidFill>
                  <a:srgbClr val="53B7A2"/>
                </a:solidFill>
              </a:rPr>
              <a:t>Transport &amp; Storage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solidFill>
                  <a:srgbClr val="F79529"/>
                </a:solidFill>
              </a:rPr>
              <a:t>Utilization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dirty="0"/>
              <a:t> </a:t>
            </a:r>
            <a:r>
              <a:rPr lang="en-US" dirty="0">
                <a:solidFill>
                  <a:srgbClr val="5D4D94"/>
                </a:solidFill>
              </a:rPr>
              <a:t>Systems Analysis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E17DD-9900-4A59-8B8B-23FB4950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NETL’s Role</a:t>
            </a:r>
          </a:p>
        </p:txBody>
      </p: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1D9DBBDC-917C-441C-A1AD-F8C09C9EE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590" y="2045742"/>
            <a:ext cx="4815784" cy="3154907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E2BBFB5F-1BD0-E04A-9383-3FA12FDCC37D}"/>
              </a:ext>
            </a:extLst>
          </p:cNvPr>
          <p:cNvSpPr txBox="1">
            <a:spLocks/>
          </p:cNvSpPr>
          <p:nvPr/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D1BBCF7-C2B2-490C-A676-4763179728A4}" type="slidenum">
              <a:rPr lang="en-US" sz="1200" b="1" smtClean="0">
                <a:solidFill>
                  <a:prstClr val="white"/>
                </a:solidFill>
                <a:latin typeface="Century Gothic" panose="020F0302020204030204"/>
              </a:rPr>
              <a:pPr algn="r">
                <a:defRPr/>
              </a:pPr>
              <a:t>13</a:t>
            </a:fld>
            <a:endParaRPr lang="en-US" sz="1200" b="1" dirty="0">
              <a:solidFill>
                <a:prstClr val="white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7133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B6932-D236-4518-B395-C79896C090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A8324-5858-4DC1-8389-C6A39AE56C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484"/>
            <a:ext cx="12192000" cy="57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3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FDE21B7-853A-409A-85C7-094AFD1978AC}"/>
              </a:ext>
            </a:extLst>
          </p:cNvPr>
          <p:cNvCxnSpPr>
            <a:cxnSpLocks/>
          </p:cNvCxnSpPr>
          <p:nvPr/>
        </p:nvCxnSpPr>
        <p:spPr>
          <a:xfrm>
            <a:off x="-15521" y="6090749"/>
            <a:ext cx="12194179" cy="0"/>
          </a:xfrm>
          <a:prstGeom prst="straightConnector1">
            <a:avLst/>
          </a:prstGeom>
          <a:ln w="190500">
            <a:gradFill flip="none" rotWithShape="1">
              <a:gsLst>
                <a:gs pos="0">
                  <a:srgbClr val="98C93D"/>
                </a:gs>
                <a:gs pos="52000">
                  <a:srgbClr val="53B7A2"/>
                </a:gs>
                <a:gs pos="100000">
                  <a:schemeClr val="accent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ubtitle 69">
            <a:extLst>
              <a:ext uri="{FF2B5EF4-FFF2-40B4-BE49-F238E27FC236}">
                <a16:creationId xmlns:a16="http://schemas.microsoft.com/office/drawing/2014/main" id="{30FC6084-3E9D-4352-9F4D-E7A04436506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Technology Accelerator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FB3959-599B-4F9D-886F-C6AFADBD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Innovation Across Hydrogen Value Chain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5BCFC-3A9D-441E-A0B2-46D075FD977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2053" y="6356350"/>
            <a:ext cx="194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7A343-A79E-463A-977A-59F23D319189}" type="datetime1">
              <a:rPr lang="en-US" smtClean="0"/>
              <a:pPr/>
              <a:t>10/1/2022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77ED0-DDD2-4988-9A9D-61F4A7003A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BE36CA-A7C6-4838-9ACB-C8D30B8F2C6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FC0785-5CB8-43CA-AF3A-941360566BA4}"/>
              </a:ext>
            </a:extLst>
          </p:cNvPr>
          <p:cNvSpPr txBox="1"/>
          <p:nvPr/>
        </p:nvSpPr>
        <p:spPr>
          <a:xfrm>
            <a:off x="4078533" y="1123420"/>
            <a:ext cx="40714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53B7A2"/>
                </a:solidFill>
              </a:rPr>
              <a:t>Transport &amp; Storage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46C86D-A7F9-42F6-BEFA-D86089B502F0}"/>
              </a:ext>
            </a:extLst>
          </p:cNvPr>
          <p:cNvSpPr txBox="1"/>
          <p:nvPr/>
        </p:nvSpPr>
        <p:spPr>
          <a:xfrm>
            <a:off x="8127999" y="1123420"/>
            <a:ext cx="40640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79529"/>
                </a:solidFill>
              </a:rPr>
              <a:t>Utilization</a:t>
            </a:r>
            <a:endParaRPr lang="en-US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E7159B-9E8D-4AFD-BA1C-2747F37880B8}"/>
              </a:ext>
            </a:extLst>
          </p:cNvPr>
          <p:cNvSpPr txBox="1"/>
          <p:nvPr/>
        </p:nvSpPr>
        <p:spPr>
          <a:xfrm>
            <a:off x="-2" y="1123420"/>
            <a:ext cx="4129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98C93D"/>
                </a:solidFill>
              </a:rPr>
              <a:t>Production</a:t>
            </a:r>
            <a:endParaRPr lang="en-US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278C7C-980E-42BB-82EB-233FFDC629C9}"/>
              </a:ext>
            </a:extLst>
          </p:cNvPr>
          <p:cNvSpPr txBox="1"/>
          <p:nvPr/>
        </p:nvSpPr>
        <p:spPr>
          <a:xfrm>
            <a:off x="4033368" y="1684178"/>
            <a:ext cx="2204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Microwave-enabled </a:t>
            </a:r>
            <a:r>
              <a:rPr lang="en-US" sz="1600" b="1" dirty="0"/>
              <a:t>modular ammonia production </a:t>
            </a:r>
            <a:r>
              <a:rPr lang="en-US" sz="1600" dirty="0"/>
              <a:t>from hydrogen</a:t>
            </a:r>
          </a:p>
        </p:txBody>
      </p:sp>
      <p:pic>
        <p:nvPicPr>
          <p:cNvPr id="24" name="Picture 23" descr="The Ambient Pressure Microwave Synthesis of Ammonia research was performed at NETL’s state-of-the-art Reaction Analysis &amp; Chemical Transformation facility in Morgantown, W.Va.">
            <a:extLst>
              <a:ext uri="{FF2B5EF4-FFF2-40B4-BE49-F238E27FC236}">
                <a16:creationId xmlns:a16="http://schemas.microsoft.com/office/drawing/2014/main" id="{70658592-D2C5-4683-81F5-CB67B00A53A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29808" y="2804726"/>
            <a:ext cx="2011420" cy="22024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EA3908-730F-4922-B12B-681C5EAACA67}"/>
              </a:ext>
            </a:extLst>
          </p:cNvPr>
          <p:cNvSpPr txBox="1"/>
          <p:nvPr/>
        </p:nvSpPr>
        <p:spPr>
          <a:xfrm>
            <a:off x="4272397" y="5073659"/>
            <a:ext cx="1726242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1" u="none" baseline="0" dirty="0">
                <a:solidFill>
                  <a:schemeClr val="tx2"/>
                </a:solidFill>
                <a:latin typeface="Calibri" panose="020F0502020204030204" pitchFamily="34" charset="0"/>
              </a:rPr>
              <a:t>NETL’s </a:t>
            </a:r>
            <a:r>
              <a:rPr lang="en-US" sz="1200" b="0" i="1" u="none" baseline="0" dirty="0" err="1">
                <a:solidFill>
                  <a:schemeClr val="tx2"/>
                </a:solidFill>
                <a:latin typeface="Calibri" panose="020F0502020204030204" pitchFamily="34" charset="0"/>
              </a:rPr>
              <a:t>ReACT</a:t>
            </a:r>
            <a:r>
              <a:rPr lang="en-US" sz="1200" b="0" i="1" u="none" baseline="0" dirty="0">
                <a:solidFill>
                  <a:schemeClr val="tx2"/>
                </a:solidFill>
                <a:latin typeface="Calibri" panose="020F0502020204030204" pitchFamily="34" charset="0"/>
              </a:rPr>
              <a:t> Laboratory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FF313E-BECD-405D-B243-1E9B4A874DCF}"/>
              </a:ext>
            </a:extLst>
          </p:cNvPr>
          <p:cNvSpPr txBox="1"/>
          <p:nvPr/>
        </p:nvSpPr>
        <p:spPr>
          <a:xfrm>
            <a:off x="9997146" y="1684178"/>
            <a:ext cx="2103027" cy="7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8000"/>
              </a:lnSpc>
            </a:pPr>
            <a:r>
              <a:rPr lang="en-US" sz="1600" dirty="0"/>
              <a:t>Hydrogen and ammonia </a:t>
            </a:r>
            <a:r>
              <a:rPr lang="en-US" sz="1600" b="1" dirty="0"/>
              <a:t>gas turbine combustion</a:t>
            </a:r>
          </a:p>
        </p:txBody>
      </p:sp>
      <p:pic>
        <p:nvPicPr>
          <p:cNvPr id="27" name="1atm_0percenth2_oh">
            <a:hlinkClick r:id="" action="ppaction://media"/>
            <a:extLst>
              <a:ext uri="{FF2B5EF4-FFF2-40B4-BE49-F238E27FC236}">
                <a16:creationId xmlns:a16="http://schemas.microsoft.com/office/drawing/2014/main" id="{34AF6EDE-BC56-45CE-892E-DB3FD4716D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3083.3333"/>
                </p14:media>
              </p:ext>
            </p:extLst>
          </p:nvPr>
        </p:nvPicPr>
        <p:blipFill rotWithShape="1">
          <a:blip r:embed="rId6"/>
          <a:srcRect t="8807" r="21628"/>
          <a:stretch/>
        </p:blipFill>
        <p:spPr>
          <a:xfrm>
            <a:off x="10116940" y="2804726"/>
            <a:ext cx="1863439" cy="19916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57E82A5-565F-465D-8FCF-D249BF2DB0A6}"/>
              </a:ext>
            </a:extLst>
          </p:cNvPr>
          <p:cNvSpPr txBox="1"/>
          <p:nvPr/>
        </p:nvSpPr>
        <p:spPr>
          <a:xfrm>
            <a:off x="10181134" y="4855644"/>
            <a:ext cx="1820628" cy="7571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>
                <a:solidFill>
                  <a:schemeClr val="tx2"/>
                </a:solidFill>
                <a:latin typeface="Calibri" panose="020F0502020204030204" pitchFamily="34" charset="0"/>
              </a:rPr>
              <a:t>LES Simulation of combustor flashback with increasing H2 content in natural gas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C2FE32-5F95-4A5C-AFC4-90929314DDD7}"/>
              </a:ext>
            </a:extLst>
          </p:cNvPr>
          <p:cNvSpPr txBox="1"/>
          <p:nvPr/>
        </p:nvSpPr>
        <p:spPr>
          <a:xfrm>
            <a:off x="-2179" y="1684178"/>
            <a:ext cx="21429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Solid oxide electrolysis </a:t>
            </a:r>
            <a:r>
              <a:rPr lang="en-US" sz="1600" dirty="0"/>
              <a:t>of water for hydrogen</a:t>
            </a:r>
            <a:endParaRPr lang="en-US" sz="1600" b="1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E89ABD7-6F57-44EC-83FB-28646FB1F6AF}"/>
              </a:ext>
            </a:extLst>
          </p:cNvPr>
          <p:cNvCxnSpPr>
            <a:cxnSpLocks/>
          </p:cNvCxnSpPr>
          <p:nvPr/>
        </p:nvCxnSpPr>
        <p:spPr>
          <a:xfrm>
            <a:off x="3981938" y="1665286"/>
            <a:ext cx="0" cy="41447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3FCC7F-0136-4D4B-A240-9CF02D7DB895}"/>
              </a:ext>
            </a:extLst>
          </p:cNvPr>
          <p:cNvCxnSpPr>
            <a:cxnSpLocks/>
          </p:cNvCxnSpPr>
          <p:nvPr/>
        </p:nvCxnSpPr>
        <p:spPr>
          <a:xfrm>
            <a:off x="8104553" y="1665286"/>
            <a:ext cx="0" cy="41447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98A1FBB-7DF3-440F-B6C7-DAB0C1BA8C58}"/>
              </a:ext>
            </a:extLst>
          </p:cNvPr>
          <p:cNvSpPr txBox="1"/>
          <p:nvPr/>
        </p:nvSpPr>
        <p:spPr>
          <a:xfrm>
            <a:off x="2021948" y="1684178"/>
            <a:ext cx="20114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Advanced </a:t>
            </a:r>
            <a:r>
              <a:rPr lang="en-US" sz="1600" b="1" dirty="0"/>
              <a:t>natural</a:t>
            </a:r>
            <a:r>
              <a:rPr lang="en-US" sz="1600" dirty="0"/>
              <a:t> </a:t>
            </a:r>
            <a:r>
              <a:rPr lang="en-US" sz="1600" b="1" dirty="0"/>
              <a:t>gas reforming </a:t>
            </a:r>
            <a:r>
              <a:rPr lang="en-US" sz="1600" dirty="0"/>
              <a:t>and </a:t>
            </a:r>
            <a:r>
              <a:rPr lang="en-US" sz="1600" b="1" dirty="0"/>
              <a:t>gasification</a:t>
            </a:r>
            <a:r>
              <a:rPr lang="en-US" sz="1600" dirty="0"/>
              <a:t> with CCS</a:t>
            </a:r>
          </a:p>
        </p:txBody>
      </p:sp>
      <p:pic>
        <p:nvPicPr>
          <p:cNvPr id="44" name="Picture 43" descr="A close up of a factory&#10;&#10;Description automatically generated">
            <a:extLst>
              <a:ext uri="{FF2B5EF4-FFF2-40B4-BE49-F238E27FC236}">
                <a16:creationId xmlns:a16="http://schemas.microsoft.com/office/drawing/2014/main" id="{3440DE56-E592-4864-AA8A-03296F276C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2841" y="2804726"/>
            <a:ext cx="1587171" cy="22332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B67DE75-690B-471F-8AD6-FC939922304D}"/>
              </a:ext>
            </a:extLst>
          </p:cNvPr>
          <p:cNvSpPr txBox="1"/>
          <p:nvPr/>
        </p:nvSpPr>
        <p:spPr>
          <a:xfrm>
            <a:off x="2210806" y="5073659"/>
            <a:ext cx="1691241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1" u="none" baseline="0" dirty="0">
                <a:solidFill>
                  <a:schemeClr val="tx2"/>
                </a:solidFill>
                <a:latin typeface="Calibri" panose="020F0502020204030204" pitchFamily="34" charset="0"/>
              </a:rPr>
              <a:t>50 kW Chemical Looping Reactor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3BFF583-1B76-4518-87D1-24C41D7AF825}"/>
              </a:ext>
            </a:extLst>
          </p:cNvPr>
          <p:cNvSpPr txBox="1"/>
          <p:nvPr/>
        </p:nvSpPr>
        <p:spPr>
          <a:xfrm>
            <a:off x="6278689" y="1684178"/>
            <a:ext cx="18100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Sensors for real-time pipeline monitoring and </a:t>
            </a:r>
            <a:r>
              <a:rPr lang="en-US" sz="1600" b="1" dirty="0"/>
              <a:t>hydrogen safety</a:t>
            </a:r>
            <a:endParaRPr lang="en-US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C7ACB7-0E9E-494E-BEEB-D8CA9D229191}"/>
              </a:ext>
            </a:extLst>
          </p:cNvPr>
          <p:cNvSpPr txBox="1"/>
          <p:nvPr/>
        </p:nvSpPr>
        <p:spPr>
          <a:xfrm>
            <a:off x="6178009" y="4954739"/>
            <a:ext cx="2011421" cy="8347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1200" i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Distributed Fiber Optics Sensors for temperature, strain, gas chemistry, pH, corrosion, and acoustic vibration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32A4D47-5BC4-4B56-BE00-0FC529CC0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245" y="2804726"/>
            <a:ext cx="1804948" cy="12032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A7BFC33-95B3-4119-9DAB-3B5FF34A9C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686" y="4023450"/>
            <a:ext cx="1402066" cy="94822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1C07F6F-9740-407A-BE82-44477901C38A}"/>
              </a:ext>
            </a:extLst>
          </p:cNvPr>
          <p:cNvSpPr txBox="1"/>
          <p:nvPr/>
        </p:nvSpPr>
        <p:spPr>
          <a:xfrm>
            <a:off x="8177664" y="1684178"/>
            <a:ext cx="1804948" cy="958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8000"/>
              </a:lnSpc>
            </a:pPr>
            <a:r>
              <a:rPr lang="en-US" sz="1600" dirty="0"/>
              <a:t>Operability of SOFCs with </a:t>
            </a:r>
            <a:r>
              <a:rPr lang="en-US" sz="1600" b="1" dirty="0"/>
              <a:t>integrated energy systems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70E7E8-65CD-44C6-9A0F-4B10758527CE}"/>
              </a:ext>
            </a:extLst>
          </p:cNvPr>
          <p:cNvSpPr txBox="1"/>
          <p:nvPr/>
        </p:nvSpPr>
        <p:spPr>
          <a:xfrm>
            <a:off x="8150011" y="5138292"/>
            <a:ext cx="1831184" cy="4247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>
                <a:solidFill>
                  <a:schemeClr val="tx2"/>
                </a:solidFill>
                <a:latin typeface="Calibri" panose="020F0502020204030204" pitchFamily="34" charset="0"/>
              </a:rPr>
              <a:t>Hybrid Performance Cyber-Physical Test Facility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75C684F-E39B-4A2E-96C4-7A15E4BDE9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893" y="2804726"/>
            <a:ext cx="1642490" cy="1231867"/>
          </a:xfrm>
          <a:prstGeom prst="rect">
            <a:avLst/>
          </a:prstGeom>
          <a:effectLst/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921726E-774A-4D19-B3A5-8D2BDF7C6E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951" y="4056915"/>
            <a:ext cx="1424375" cy="106521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55D1780-B71B-40C8-8757-1F1135DDC168}"/>
              </a:ext>
            </a:extLst>
          </p:cNvPr>
          <p:cNvSpPr txBox="1"/>
          <p:nvPr/>
        </p:nvSpPr>
        <p:spPr>
          <a:xfrm>
            <a:off x="-13342" y="5810074"/>
            <a:ext cx="12192000" cy="1231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" dirty="0">
                <a:solidFill>
                  <a:srgbClr val="7BB04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CCC937E-AD11-4BF5-A3CC-A9ED5AE490E4}"/>
              </a:ext>
            </a:extLst>
          </p:cNvPr>
          <p:cNvSpPr txBox="1"/>
          <p:nvPr/>
        </p:nvSpPr>
        <p:spPr>
          <a:xfrm>
            <a:off x="55217" y="5937753"/>
            <a:ext cx="59804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lt1"/>
                </a:solidFill>
              </a:rPr>
              <a:t>Strategic Systems Analysis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6B0AB3-3D0E-4871-8C4D-1579268285F3}"/>
              </a:ext>
            </a:extLst>
          </p:cNvPr>
          <p:cNvCxnSpPr/>
          <p:nvPr/>
        </p:nvCxnSpPr>
        <p:spPr>
          <a:xfrm>
            <a:off x="2450124" y="6090749"/>
            <a:ext cx="9392836" cy="0"/>
          </a:xfrm>
          <a:prstGeom prst="straightConnector1">
            <a:avLst/>
          </a:prstGeom>
          <a:ln w="6350" cap="flat" cmpd="sng" algn="ctr">
            <a:solidFill>
              <a:srgbClr val="808C8E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4C0531-6993-420E-BECF-E206D81C9189}"/>
              </a:ext>
            </a:extLst>
          </p:cNvPr>
          <p:cNvGrpSpPr/>
          <p:nvPr/>
        </p:nvGrpSpPr>
        <p:grpSpPr>
          <a:xfrm>
            <a:off x="305191" y="2799895"/>
            <a:ext cx="1642217" cy="2706049"/>
            <a:chOff x="2547283" y="1401891"/>
            <a:chExt cx="2382566" cy="392599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D38300F-51AC-4A44-9D6C-663A07F0A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7285" y="1401891"/>
              <a:ext cx="1217047" cy="129311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3948E3A-856F-4BDD-810D-F70B3C9B3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4111" y="2391487"/>
              <a:ext cx="1245738" cy="42465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32CFBDC-1EF9-447A-B296-85AD16FEC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47285" y="2736923"/>
              <a:ext cx="939053" cy="1149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764359C-0D3D-4321-933C-0E392C789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1387" y="2919343"/>
              <a:ext cx="1101920" cy="1310904"/>
            </a:xfrm>
            <a:prstGeom prst="rect">
              <a:avLst/>
            </a:prstGeom>
          </p:spPr>
        </p:pic>
        <p:pic>
          <p:nvPicPr>
            <p:cNvPr id="42" name="Picture 4" descr="http://netldev.netl.doe.gov/Image%20Library/technologies/coalpower/gasification/6-9_igfc_lg.png">
              <a:extLst>
                <a:ext uri="{FF2B5EF4-FFF2-40B4-BE49-F238E27FC236}">
                  <a16:creationId xmlns:a16="http://schemas.microsoft.com/office/drawing/2014/main" id="{1DA461E0-A21F-4F8C-8F7D-46936978B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283" y="4231510"/>
              <a:ext cx="1872317" cy="1096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B65BC55-4386-4D92-8821-A3C9A74BA57D}"/>
              </a:ext>
            </a:extLst>
          </p:cNvPr>
          <p:cNvSpPr txBox="1"/>
          <p:nvPr/>
        </p:nvSpPr>
        <p:spPr>
          <a:xfrm>
            <a:off x="150287" y="5491996"/>
            <a:ext cx="1899107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1" u="none" baseline="0" dirty="0">
                <a:solidFill>
                  <a:schemeClr val="tx2"/>
                </a:solidFill>
                <a:latin typeface="Calibri" panose="020F0502020204030204" pitchFamily="34" charset="0"/>
              </a:rPr>
              <a:t>Multi-scale SOEC Modeling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3AEAC0-B614-4039-9969-5EE89BCE9D10}"/>
              </a:ext>
            </a:extLst>
          </p:cNvPr>
          <p:cNvSpPr txBox="1"/>
          <p:nvPr/>
        </p:nvSpPr>
        <p:spPr>
          <a:xfrm>
            <a:off x="0" y="1543859"/>
            <a:ext cx="12192000" cy="1231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00" dirty="0">
              <a:solidFill>
                <a:srgbClr val="7BB04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348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24FC523C-E967-46E5-AC76-21A6968D9C74}"/>
              </a:ext>
            </a:extLst>
          </p:cNvPr>
          <p:cNvSpPr txBox="1"/>
          <p:nvPr/>
        </p:nvSpPr>
        <p:spPr>
          <a:xfrm>
            <a:off x="1970968" y="1116782"/>
            <a:ext cx="10619617" cy="137160"/>
          </a:xfrm>
          <a:prstGeom prst="rect">
            <a:avLst/>
          </a:prstGeom>
          <a:solidFill>
            <a:srgbClr val="7BB04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00" dirty="0">
              <a:solidFill>
                <a:srgbClr val="7BB04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D827D9-D69B-4DDC-A8E7-5DA833887BBA}"/>
              </a:ext>
            </a:extLst>
          </p:cNvPr>
          <p:cNvSpPr/>
          <p:nvPr/>
        </p:nvSpPr>
        <p:spPr>
          <a:xfrm>
            <a:off x="8898046" y="1502006"/>
            <a:ext cx="1600072" cy="515983"/>
          </a:xfrm>
          <a:custGeom>
            <a:avLst/>
            <a:gdLst>
              <a:gd name="connsiteX0" fmla="*/ 0 w 854884"/>
              <a:gd name="connsiteY0" fmla="*/ 0 h 515983"/>
              <a:gd name="connsiteX1" fmla="*/ 854884 w 854884"/>
              <a:gd name="connsiteY1" fmla="*/ 0 h 515983"/>
              <a:gd name="connsiteX2" fmla="*/ 854884 w 854884"/>
              <a:gd name="connsiteY2" fmla="*/ 515983 h 515983"/>
              <a:gd name="connsiteX3" fmla="*/ 0 w 854884"/>
              <a:gd name="connsiteY3" fmla="*/ 515983 h 515983"/>
              <a:gd name="connsiteX4" fmla="*/ 0 w 854884"/>
              <a:gd name="connsiteY4" fmla="*/ 0 h 51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884" h="515983">
                <a:moveTo>
                  <a:pt x="0" y="0"/>
                </a:moveTo>
                <a:lnTo>
                  <a:pt x="854884" y="0"/>
                </a:lnTo>
                <a:lnTo>
                  <a:pt x="854884" y="515983"/>
                </a:lnTo>
                <a:lnTo>
                  <a:pt x="0" y="5159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solidFill>
              <a:srgbClr val="F7932B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Natural Gas Life-cycle Analysis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430D3A6-3E20-4A99-958A-6272B76C6B78}"/>
              </a:ext>
            </a:extLst>
          </p:cNvPr>
          <p:cNvSpPr/>
          <p:nvPr/>
        </p:nvSpPr>
        <p:spPr>
          <a:xfrm>
            <a:off x="8898658" y="2307433"/>
            <a:ext cx="1333189" cy="512931"/>
          </a:xfrm>
          <a:custGeom>
            <a:avLst/>
            <a:gdLst>
              <a:gd name="connsiteX0" fmla="*/ 0 w 849021"/>
              <a:gd name="connsiteY0" fmla="*/ 0 h 512931"/>
              <a:gd name="connsiteX1" fmla="*/ 849021 w 849021"/>
              <a:gd name="connsiteY1" fmla="*/ 0 h 512931"/>
              <a:gd name="connsiteX2" fmla="*/ 849021 w 849021"/>
              <a:gd name="connsiteY2" fmla="*/ 512931 h 512931"/>
              <a:gd name="connsiteX3" fmla="*/ 0 w 849021"/>
              <a:gd name="connsiteY3" fmla="*/ 512931 h 512931"/>
              <a:gd name="connsiteX4" fmla="*/ 0 w 849021"/>
              <a:gd name="connsiteY4" fmla="*/ 0 h 51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021" h="512931">
                <a:moveTo>
                  <a:pt x="0" y="0"/>
                </a:moveTo>
                <a:lnTo>
                  <a:pt x="849021" y="0"/>
                </a:lnTo>
                <a:lnTo>
                  <a:pt x="849021" y="512931"/>
                </a:lnTo>
                <a:lnTo>
                  <a:pt x="0" y="5129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H</a:t>
            </a:r>
            <a:r>
              <a:rPr lang="en-US" sz="1200" b="1" kern="1200" baseline="-25000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  <a:r>
              <a:rPr lang="en-US" sz="1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Pipeline Cost Model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5E61EB7-630B-4418-A481-FD682898EB3A}"/>
              </a:ext>
            </a:extLst>
          </p:cNvPr>
          <p:cNvSpPr/>
          <p:nvPr/>
        </p:nvSpPr>
        <p:spPr>
          <a:xfrm>
            <a:off x="8903769" y="3126439"/>
            <a:ext cx="1025347" cy="509412"/>
          </a:xfrm>
          <a:custGeom>
            <a:avLst/>
            <a:gdLst>
              <a:gd name="connsiteX0" fmla="*/ 0 w 843243"/>
              <a:gd name="connsiteY0" fmla="*/ 0 h 509412"/>
              <a:gd name="connsiteX1" fmla="*/ 843243 w 843243"/>
              <a:gd name="connsiteY1" fmla="*/ 0 h 509412"/>
              <a:gd name="connsiteX2" fmla="*/ 843243 w 843243"/>
              <a:gd name="connsiteY2" fmla="*/ 509412 h 509412"/>
              <a:gd name="connsiteX3" fmla="*/ 0 w 843243"/>
              <a:gd name="connsiteY3" fmla="*/ 509412 h 509412"/>
              <a:gd name="connsiteX4" fmla="*/ 0 w 843243"/>
              <a:gd name="connsiteY4" fmla="*/ 0 h 50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243" h="509412">
                <a:moveTo>
                  <a:pt x="0" y="0"/>
                </a:moveTo>
                <a:lnTo>
                  <a:pt x="843243" y="0"/>
                </a:lnTo>
                <a:lnTo>
                  <a:pt x="843243" y="509412"/>
                </a:lnTo>
                <a:lnTo>
                  <a:pt x="0" y="509412"/>
                </a:lnTo>
                <a:lnTo>
                  <a:pt x="0" y="0"/>
                </a:lnTo>
                <a:close/>
              </a:path>
            </a:pathLst>
          </a:custGeom>
          <a:solidFill>
            <a:srgbClr val="99CA3D"/>
          </a:solidFill>
          <a:ln w="12700" cap="flat" cmpd="sng" algn="ctr">
            <a:solidFill>
              <a:srgbClr val="7BB04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CCSI</a:t>
            </a:r>
            <a:r>
              <a:rPr lang="en-US" sz="1200" b="1" kern="12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DA5BF8F-8E88-4D99-AFEB-65B41E1BE394}"/>
              </a:ext>
            </a:extLst>
          </p:cNvPr>
          <p:cNvSpPr/>
          <p:nvPr/>
        </p:nvSpPr>
        <p:spPr>
          <a:xfrm>
            <a:off x="8910224" y="3951960"/>
            <a:ext cx="839974" cy="505944"/>
          </a:xfrm>
          <a:custGeom>
            <a:avLst/>
            <a:gdLst>
              <a:gd name="connsiteX0" fmla="*/ 0 w 839974"/>
              <a:gd name="connsiteY0" fmla="*/ 0 h 505944"/>
              <a:gd name="connsiteX1" fmla="*/ 839974 w 839974"/>
              <a:gd name="connsiteY1" fmla="*/ 0 h 505944"/>
              <a:gd name="connsiteX2" fmla="*/ 839974 w 839974"/>
              <a:gd name="connsiteY2" fmla="*/ 505944 h 505944"/>
              <a:gd name="connsiteX3" fmla="*/ 0 w 839974"/>
              <a:gd name="connsiteY3" fmla="*/ 505944 h 505944"/>
              <a:gd name="connsiteX4" fmla="*/ 0 w 839974"/>
              <a:gd name="connsiteY4" fmla="*/ 0 h 50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974" h="505944">
                <a:moveTo>
                  <a:pt x="0" y="0"/>
                </a:moveTo>
                <a:lnTo>
                  <a:pt x="839974" y="0"/>
                </a:lnTo>
                <a:lnTo>
                  <a:pt x="839974" y="505944"/>
                </a:lnTo>
                <a:lnTo>
                  <a:pt x="0" y="505944"/>
                </a:lnTo>
                <a:lnTo>
                  <a:pt x="0" y="0"/>
                </a:lnTo>
                <a:close/>
              </a:path>
            </a:pathLst>
          </a:custGeom>
          <a:solidFill>
            <a:srgbClr val="3276FF"/>
          </a:solidFill>
          <a:ln w="12700" cap="flat" cmpd="sng" algn="ctr">
            <a:solidFill>
              <a:srgbClr val="3276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H</a:t>
            </a:r>
            <a:r>
              <a:rPr lang="en-US" sz="1200" b="1" kern="1200" baseline="-25000" dirty="0">
                <a:solidFill>
                  <a:schemeClr val="tx1"/>
                </a:solidFill>
                <a:latin typeface="Century Gothic" panose="020B0502020202020204" pitchFamily="34" charset="0"/>
              </a:rPr>
              <a:t>2 </a:t>
            </a:r>
            <a:r>
              <a:rPr lang="en-US" sz="1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Screen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2745AFF-5BC1-4307-8838-243B88A52F1D}"/>
              </a:ext>
            </a:extLst>
          </p:cNvPr>
          <p:cNvSpPr/>
          <p:nvPr/>
        </p:nvSpPr>
        <p:spPr>
          <a:xfrm>
            <a:off x="4650221" y="4622829"/>
            <a:ext cx="4247825" cy="802193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779ED1-A8C3-7800-1966-38088F40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Scaling H</a:t>
            </a:r>
            <a:r>
              <a:rPr lang="en-US" sz="3200" baseline="-25000" dirty="0"/>
              <a:t>2</a:t>
            </a:r>
            <a:r>
              <a:rPr lang="en-US" sz="3200" dirty="0"/>
              <a:t> Technologies with Systems Analysis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657A29-365A-4ED0-AF49-18883ED48E3A}"/>
              </a:ext>
            </a:extLst>
          </p:cNvPr>
          <p:cNvSpPr/>
          <p:nvPr/>
        </p:nvSpPr>
        <p:spPr>
          <a:xfrm>
            <a:off x="10504162" y="1291548"/>
            <a:ext cx="1600072" cy="92612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438" b="-3245"/>
            </a:stretch>
          </a:blipFill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4AD53B-BF19-49F0-A3F5-CEC63FFCFF87}"/>
              </a:ext>
            </a:extLst>
          </p:cNvPr>
          <p:cNvSpPr/>
          <p:nvPr/>
        </p:nvSpPr>
        <p:spPr>
          <a:xfrm>
            <a:off x="10231847" y="2064162"/>
            <a:ext cx="1600072" cy="100429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  <a:ln w="127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778513-05D4-4D6A-A6A7-88F6E6725B48}"/>
              </a:ext>
            </a:extLst>
          </p:cNvPr>
          <p:cNvSpPr/>
          <p:nvPr/>
        </p:nvSpPr>
        <p:spPr>
          <a:xfrm>
            <a:off x="9940840" y="3002248"/>
            <a:ext cx="1590800" cy="100004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  <a:ln w="12700" cap="flat" cmpd="sng" algn="ctr">
            <a:solidFill>
              <a:srgbClr val="7BB04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FD79B0-DEE0-476A-BD31-FA4486699B52}"/>
              </a:ext>
            </a:extLst>
          </p:cNvPr>
          <p:cNvSpPr/>
          <p:nvPr/>
        </p:nvSpPr>
        <p:spPr>
          <a:xfrm>
            <a:off x="9747013" y="3846453"/>
            <a:ext cx="1575634" cy="984772"/>
          </a:xfrm>
          <a:prstGeom prst="rect">
            <a:avLst/>
          </a:prstGeom>
          <a:blipFill dpi="0"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3276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9" name="Table 4">
            <a:extLst>
              <a:ext uri="{FF2B5EF4-FFF2-40B4-BE49-F238E27FC236}">
                <a16:creationId xmlns:a16="http://schemas.microsoft.com/office/drawing/2014/main" id="{5841CEC5-F357-4D65-854F-CB3990EA50A9}"/>
              </a:ext>
            </a:extLst>
          </p:cNvPr>
          <p:cNvGraphicFramePr>
            <a:graphicFrameLocks noGrp="1"/>
          </p:cNvGraphicFramePr>
          <p:nvPr/>
        </p:nvGraphicFramePr>
        <p:xfrm>
          <a:off x="4650221" y="1305037"/>
          <a:ext cx="4247825" cy="41173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49565">
                  <a:extLst>
                    <a:ext uri="{9D8B030D-6E8A-4147-A177-3AD203B41FA5}">
                      <a16:colId xmlns:a16="http://schemas.microsoft.com/office/drawing/2014/main" val="686006321"/>
                    </a:ext>
                  </a:extLst>
                </a:gridCol>
                <a:gridCol w="849565">
                  <a:extLst>
                    <a:ext uri="{9D8B030D-6E8A-4147-A177-3AD203B41FA5}">
                      <a16:colId xmlns:a16="http://schemas.microsoft.com/office/drawing/2014/main" val="3390463653"/>
                    </a:ext>
                  </a:extLst>
                </a:gridCol>
                <a:gridCol w="849565">
                  <a:extLst>
                    <a:ext uri="{9D8B030D-6E8A-4147-A177-3AD203B41FA5}">
                      <a16:colId xmlns:a16="http://schemas.microsoft.com/office/drawing/2014/main" val="833492261"/>
                    </a:ext>
                  </a:extLst>
                </a:gridCol>
                <a:gridCol w="849565">
                  <a:extLst>
                    <a:ext uri="{9D8B030D-6E8A-4147-A177-3AD203B41FA5}">
                      <a16:colId xmlns:a16="http://schemas.microsoft.com/office/drawing/2014/main" val="997946697"/>
                    </a:ext>
                  </a:extLst>
                </a:gridCol>
                <a:gridCol w="849565">
                  <a:extLst>
                    <a:ext uri="{9D8B030D-6E8A-4147-A177-3AD203B41FA5}">
                      <a16:colId xmlns:a16="http://schemas.microsoft.com/office/drawing/2014/main" val="1714301781"/>
                    </a:ext>
                  </a:extLst>
                </a:gridCol>
              </a:tblGrid>
              <a:tr h="82346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entury Gothic"/>
                        </a:rPr>
                        <a:t>TEA/LCA Tech Assessments</a:t>
                      </a:r>
                    </a:p>
                  </a:txBody>
                  <a:tcPr marL="67717" marR="67717" marT="33858" marB="338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7717" marR="67717" marT="33858" marB="3385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846259"/>
                  </a:ext>
                </a:extLst>
              </a:tr>
              <a:tr h="82346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entury Gothic"/>
                        </a:rPr>
                        <a:t>Economic Assessments</a:t>
                      </a:r>
                    </a:p>
                  </a:txBody>
                  <a:tcPr marL="67717" marR="67717" marT="33858" marB="33858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218990"/>
                  </a:ext>
                </a:extLst>
              </a:tr>
              <a:tr h="82346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entury Gothic"/>
                        </a:rPr>
                        <a:t>Resource Assessments</a:t>
                      </a:r>
                    </a:p>
                  </a:txBody>
                  <a:tcPr marL="67717" marR="67717" marT="33858" marB="33858" anchor="ctr">
                    <a:solidFill>
                      <a:srgbClr val="99CA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194500"/>
                  </a:ext>
                </a:extLst>
              </a:tr>
              <a:tr h="82346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entury Gothic"/>
                        </a:rPr>
                        <a:t>Design/ Optimization</a:t>
                      </a:r>
                    </a:p>
                  </a:txBody>
                  <a:tcPr marL="67717" marR="67717" marT="33858" marB="33858" anchor="ctr">
                    <a:solidFill>
                      <a:srgbClr val="327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7717" marR="67717" marT="33858" marB="3385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7717" marR="67717" marT="33858" marB="3385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886991"/>
                  </a:ext>
                </a:extLst>
              </a:tr>
              <a:tr h="823464">
                <a:tc>
                  <a:txBody>
                    <a:bodyPr/>
                    <a:lstStyle/>
                    <a:p>
                      <a:r>
                        <a:rPr lang="en-US" sz="1300" b="1" dirty="0"/>
                        <a:t>Value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sz="1300" b="1" dirty="0"/>
                        <a:t>Chain:</a:t>
                      </a:r>
                    </a:p>
                  </a:txBody>
                  <a:tcPr marL="67717" marR="67717" marT="33858" marB="338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Production</a:t>
                      </a:r>
                    </a:p>
                  </a:txBody>
                  <a:tcPr marL="67717" marR="67717" marT="33858" marB="338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Transport/</a:t>
                      </a:r>
                    </a:p>
                    <a:p>
                      <a:pPr algn="ctr"/>
                      <a:r>
                        <a:rPr lang="en-US" sz="800" dirty="0"/>
                        <a:t>Storage</a:t>
                      </a:r>
                    </a:p>
                  </a:txBody>
                  <a:tcPr marL="67717" marR="67717" marT="33858" marB="338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Utilization</a:t>
                      </a:r>
                    </a:p>
                  </a:txBody>
                  <a:tcPr marL="67717" marR="67717" marT="33858" marB="338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</a:t>
                      </a:r>
                      <a:r>
                        <a:rPr lang="en-US" sz="800" baseline="-25000" dirty="0"/>
                        <a:t>2</a:t>
                      </a:r>
                      <a:r>
                        <a:rPr lang="en-US" sz="800" dirty="0"/>
                        <a:t> Management</a:t>
                      </a:r>
                    </a:p>
                  </a:txBody>
                  <a:tcPr marL="67717" marR="67717" marT="33858" marB="3385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073213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59A58-24E9-E6B6-484D-51DB8B1FF72B}"/>
              </a:ext>
            </a:extLst>
          </p:cNvPr>
          <p:cNvGrpSpPr/>
          <p:nvPr/>
        </p:nvGrpSpPr>
        <p:grpSpPr>
          <a:xfrm>
            <a:off x="4596219" y="5786109"/>
            <a:ext cx="4221750" cy="461665"/>
            <a:chOff x="4787434" y="6182386"/>
            <a:chExt cx="4221750" cy="46166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4D0D5AB-1A84-48E1-9C3F-A8E1F94347A5}"/>
                </a:ext>
              </a:extLst>
            </p:cNvPr>
            <p:cNvSpPr txBox="1"/>
            <p:nvPr/>
          </p:nvSpPr>
          <p:spPr>
            <a:xfrm>
              <a:off x="4787434" y="6182386"/>
              <a:ext cx="2068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Degree of relevance to planning H</a:t>
              </a:r>
              <a:r>
                <a:rPr lang="en-US" sz="1200" baseline="-25000" dirty="0">
                  <a:latin typeface="Century Gothic" panose="020B0502020202020204" pitchFamily="34" charset="0"/>
                </a:rPr>
                <a:t>2</a:t>
              </a:r>
              <a:r>
                <a:rPr lang="en-US" sz="1200" dirty="0">
                  <a:latin typeface="Century Gothic" panose="020B0502020202020204" pitchFamily="34" charset="0"/>
                </a:rPr>
                <a:t> Investment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97B3037-1DEF-46A2-9FA0-387D7ACD2125}"/>
                </a:ext>
              </a:extLst>
            </p:cNvPr>
            <p:cNvSpPr/>
            <p:nvPr/>
          </p:nvSpPr>
          <p:spPr>
            <a:xfrm>
              <a:off x="6788652" y="6294875"/>
              <a:ext cx="2214749" cy="294448"/>
            </a:xfrm>
            <a:prstGeom prst="rect">
              <a:avLst/>
            </a:prstGeom>
            <a:gradFill flip="none" rotWithShape="1">
              <a:gsLst>
                <a:gs pos="96000">
                  <a:schemeClr val="accent6">
                    <a:lumMod val="50000"/>
                  </a:schemeClr>
                </a:gs>
                <a:gs pos="76000">
                  <a:schemeClr val="accent6">
                    <a:lumMod val="75000"/>
                  </a:schemeClr>
                </a:gs>
                <a:gs pos="27000">
                  <a:schemeClr val="accent6">
                    <a:lumMod val="60000"/>
                    <a:lumOff val="40000"/>
                  </a:schemeClr>
                </a:gs>
                <a:gs pos="5000">
                  <a:schemeClr val="accent6">
                    <a:lumMod val="40000"/>
                    <a:lumOff val="60000"/>
                  </a:schemeClr>
                </a:gs>
                <a:gs pos="52000">
                  <a:schemeClr val="accent6"/>
                </a:gs>
              </a:gsLst>
              <a:lin ang="36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rgbClr val="203214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C7D7DE9-7575-4FB1-B3A3-FEB8CABA5E87}"/>
                </a:ext>
              </a:extLst>
            </p:cNvPr>
            <p:cNvSpPr txBox="1"/>
            <p:nvPr/>
          </p:nvSpPr>
          <p:spPr>
            <a:xfrm>
              <a:off x="6745934" y="6313925"/>
              <a:ext cx="5178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Less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FAEF718-0C29-4200-B797-6B5BED9D80C3}"/>
                </a:ext>
              </a:extLst>
            </p:cNvPr>
            <p:cNvSpPr txBox="1"/>
            <p:nvPr/>
          </p:nvSpPr>
          <p:spPr>
            <a:xfrm>
              <a:off x="8491367" y="6311618"/>
              <a:ext cx="5178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More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F76755-54F7-E9E2-0FF2-6CC352D253DB}"/>
              </a:ext>
            </a:extLst>
          </p:cNvPr>
          <p:cNvGrpSpPr/>
          <p:nvPr/>
        </p:nvGrpSpPr>
        <p:grpSpPr>
          <a:xfrm>
            <a:off x="4596219" y="5488314"/>
            <a:ext cx="4197679" cy="365486"/>
            <a:chOff x="2236098" y="5851722"/>
            <a:chExt cx="4197679" cy="3654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479B8F-81DD-437A-88D4-91643A0E31DD}"/>
                </a:ext>
              </a:extLst>
            </p:cNvPr>
            <p:cNvSpPr txBox="1"/>
            <p:nvPr/>
          </p:nvSpPr>
          <p:spPr>
            <a:xfrm>
              <a:off x="2236098" y="5903632"/>
              <a:ext cx="2065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Number of tools within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7E33705-1E88-497D-914A-B57A4E6A6535}"/>
                </a:ext>
              </a:extLst>
            </p:cNvPr>
            <p:cNvGrpSpPr/>
            <p:nvPr/>
          </p:nvGrpSpPr>
          <p:grpSpPr>
            <a:xfrm>
              <a:off x="4288369" y="5918571"/>
              <a:ext cx="754497" cy="246221"/>
              <a:chOff x="5589472" y="5646040"/>
              <a:chExt cx="754497" cy="246221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E220B92-FDAC-42D8-9F89-A070DC04A2B9}"/>
                  </a:ext>
                </a:extLst>
              </p:cNvPr>
              <p:cNvSpPr/>
              <p:nvPr/>
            </p:nvSpPr>
            <p:spPr>
              <a:xfrm>
                <a:off x="6171116" y="5682793"/>
                <a:ext cx="172853" cy="17271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688651-C674-4984-9FBA-61684BDBAC81}"/>
                  </a:ext>
                </a:extLst>
              </p:cNvPr>
              <p:cNvSpPr txBox="1"/>
              <p:nvPr/>
            </p:nvSpPr>
            <p:spPr>
              <a:xfrm>
                <a:off x="5589472" y="5646040"/>
                <a:ext cx="65853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/>
                  <a:t>Fewer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7BA200D-C34E-48E9-81BC-3678A0CFEA6C}"/>
                </a:ext>
              </a:extLst>
            </p:cNvPr>
            <p:cNvGrpSpPr/>
            <p:nvPr/>
          </p:nvGrpSpPr>
          <p:grpSpPr>
            <a:xfrm>
              <a:off x="5549159" y="5851722"/>
              <a:ext cx="884618" cy="365486"/>
              <a:chOff x="7779953" y="5443841"/>
              <a:chExt cx="884618" cy="365486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42FCD75-8442-4734-8E59-597ED518A0CB}"/>
                  </a:ext>
                </a:extLst>
              </p:cNvPr>
              <p:cNvSpPr/>
              <p:nvPr/>
            </p:nvSpPr>
            <p:spPr>
              <a:xfrm>
                <a:off x="8307833" y="5443841"/>
                <a:ext cx="356738" cy="36548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369C42F-160A-4E22-8E02-383D1526E2E6}"/>
                  </a:ext>
                </a:extLst>
              </p:cNvPr>
              <p:cNvSpPr txBox="1"/>
              <p:nvPr/>
            </p:nvSpPr>
            <p:spPr>
              <a:xfrm>
                <a:off x="7779953" y="5509234"/>
                <a:ext cx="65853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/>
                  <a:t>More</a:t>
                </a:r>
              </a:p>
            </p:txBody>
          </p:sp>
        </p:grp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FF41EB49-72CA-4336-A0B2-5EA8F36B76BA}"/>
              </a:ext>
            </a:extLst>
          </p:cNvPr>
          <p:cNvSpPr/>
          <p:nvPr/>
        </p:nvSpPr>
        <p:spPr>
          <a:xfrm>
            <a:off x="8066968" y="3784972"/>
            <a:ext cx="782354" cy="78235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DA90EB9-7964-47D8-BB08-774E73820EAF}"/>
              </a:ext>
            </a:extLst>
          </p:cNvPr>
          <p:cNvSpPr/>
          <p:nvPr/>
        </p:nvSpPr>
        <p:spPr>
          <a:xfrm>
            <a:off x="7226414" y="3784231"/>
            <a:ext cx="782354" cy="78235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FEA1CE2-EB9B-44E8-A28B-578EA05F916F}"/>
              </a:ext>
            </a:extLst>
          </p:cNvPr>
          <p:cNvSpPr/>
          <p:nvPr/>
        </p:nvSpPr>
        <p:spPr>
          <a:xfrm>
            <a:off x="5528141" y="3790239"/>
            <a:ext cx="782354" cy="7823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04FD8E4-9087-4723-9A0C-5D850FE69481}"/>
              </a:ext>
            </a:extLst>
          </p:cNvPr>
          <p:cNvSpPr/>
          <p:nvPr/>
        </p:nvSpPr>
        <p:spPr>
          <a:xfrm>
            <a:off x="6386429" y="2145369"/>
            <a:ext cx="782354" cy="78235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7E24B4C-9FEB-4627-8D64-3E947A00EE11}"/>
              </a:ext>
            </a:extLst>
          </p:cNvPr>
          <p:cNvSpPr/>
          <p:nvPr/>
        </p:nvSpPr>
        <p:spPr>
          <a:xfrm>
            <a:off x="6428160" y="3821715"/>
            <a:ext cx="726472" cy="7264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A69A472-D349-4DD4-BD7C-7F0C39C49254}"/>
              </a:ext>
            </a:extLst>
          </p:cNvPr>
          <p:cNvSpPr/>
          <p:nvPr/>
        </p:nvSpPr>
        <p:spPr>
          <a:xfrm>
            <a:off x="7252293" y="2178498"/>
            <a:ext cx="726472" cy="7264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F3C537F-FCEC-4031-B38D-B52F7FD2CFE8}"/>
              </a:ext>
            </a:extLst>
          </p:cNvPr>
          <p:cNvSpPr/>
          <p:nvPr/>
        </p:nvSpPr>
        <p:spPr>
          <a:xfrm>
            <a:off x="8094908" y="1344641"/>
            <a:ext cx="726472" cy="72647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F681BB6-EB7D-4316-AC21-6C31306B674A}"/>
              </a:ext>
            </a:extLst>
          </p:cNvPr>
          <p:cNvSpPr/>
          <p:nvPr/>
        </p:nvSpPr>
        <p:spPr>
          <a:xfrm>
            <a:off x="7235256" y="1333531"/>
            <a:ext cx="726472" cy="7264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1E2780D-14E0-4817-8568-58C741DDDDE4}"/>
              </a:ext>
            </a:extLst>
          </p:cNvPr>
          <p:cNvSpPr/>
          <p:nvPr/>
        </p:nvSpPr>
        <p:spPr>
          <a:xfrm>
            <a:off x="5564569" y="1346948"/>
            <a:ext cx="726472" cy="72647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C827219-6D2F-4C6C-A582-0C21F36703E2}"/>
              </a:ext>
            </a:extLst>
          </p:cNvPr>
          <p:cNvSpPr/>
          <p:nvPr/>
        </p:nvSpPr>
        <p:spPr>
          <a:xfrm>
            <a:off x="8123309" y="2181968"/>
            <a:ext cx="670589" cy="6705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870CFB6-39C7-421D-B211-2BAAAFBE1E6B}"/>
              </a:ext>
            </a:extLst>
          </p:cNvPr>
          <p:cNvSpPr/>
          <p:nvPr/>
        </p:nvSpPr>
        <p:spPr>
          <a:xfrm>
            <a:off x="5594614" y="2219093"/>
            <a:ext cx="670589" cy="67058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389D5B-78C7-4848-A86A-B3E43A8C8DC3}"/>
              </a:ext>
            </a:extLst>
          </p:cNvPr>
          <p:cNvSpPr/>
          <p:nvPr/>
        </p:nvSpPr>
        <p:spPr>
          <a:xfrm>
            <a:off x="8150791" y="3027941"/>
            <a:ext cx="614707" cy="61470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32A16F4-07C6-4362-BF1E-E0301F08ED86}"/>
              </a:ext>
            </a:extLst>
          </p:cNvPr>
          <p:cNvSpPr/>
          <p:nvPr/>
        </p:nvSpPr>
        <p:spPr>
          <a:xfrm>
            <a:off x="6547984" y="3115671"/>
            <a:ext cx="471009" cy="47100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03A0DFF-85F5-4402-8D50-46B8591BFA6A}"/>
              </a:ext>
            </a:extLst>
          </p:cNvPr>
          <p:cNvSpPr/>
          <p:nvPr/>
        </p:nvSpPr>
        <p:spPr>
          <a:xfrm>
            <a:off x="6538840" y="1461262"/>
            <a:ext cx="471009" cy="47100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8609977-D3C3-46C8-878D-5F40BE05BE56}"/>
              </a:ext>
            </a:extLst>
          </p:cNvPr>
          <p:cNvSpPr/>
          <p:nvPr/>
        </p:nvSpPr>
        <p:spPr>
          <a:xfrm>
            <a:off x="7425994" y="3158536"/>
            <a:ext cx="383194" cy="38599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B0892B5-A132-4701-B271-9558884B273D}"/>
              </a:ext>
            </a:extLst>
          </p:cNvPr>
          <p:cNvSpPr/>
          <p:nvPr/>
        </p:nvSpPr>
        <p:spPr>
          <a:xfrm>
            <a:off x="5727600" y="3158181"/>
            <a:ext cx="383194" cy="38599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6AEC4DE9-EB3A-4ED5-A0DA-B212CA6D9579}"/>
              </a:ext>
            </a:extLst>
          </p:cNvPr>
          <p:cNvSpPr txBox="1">
            <a:spLocks/>
          </p:cNvSpPr>
          <p:nvPr/>
        </p:nvSpPr>
        <p:spPr>
          <a:xfrm>
            <a:off x="185224" y="1116782"/>
            <a:ext cx="4355484" cy="4612682"/>
          </a:xfrm>
          <a:prstGeom prst="round2DiagRect">
            <a:avLst/>
          </a:prstGeom>
          <a:solidFill>
            <a:srgbClr val="7BB040"/>
          </a:solidFill>
          <a:ln w="50800" cap="rnd" cmpd="dbl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825373"/>
                      <a:gd name="connsiteY0" fmla="*/ 480625 h 4827976"/>
                      <a:gd name="connsiteX1" fmla="*/ 480625 w 5825373"/>
                      <a:gd name="connsiteY1" fmla="*/ 0 h 4827976"/>
                      <a:gd name="connsiteX2" fmla="*/ 5344748 w 5825373"/>
                      <a:gd name="connsiteY2" fmla="*/ 0 h 4827976"/>
                      <a:gd name="connsiteX3" fmla="*/ 5825373 w 5825373"/>
                      <a:gd name="connsiteY3" fmla="*/ 480625 h 4827976"/>
                      <a:gd name="connsiteX4" fmla="*/ 5825373 w 5825373"/>
                      <a:gd name="connsiteY4" fmla="*/ 4347351 h 4827976"/>
                      <a:gd name="connsiteX5" fmla="*/ 5344748 w 5825373"/>
                      <a:gd name="connsiteY5" fmla="*/ 4827976 h 4827976"/>
                      <a:gd name="connsiteX6" fmla="*/ 480625 w 5825373"/>
                      <a:gd name="connsiteY6" fmla="*/ 4827976 h 4827976"/>
                      <a:gd name="connsiteX7" fmla="*/ 0 w 5825373"/>
                      <a:gd name="connsiteY7" fmla="*/ 4347351 h 4827976"/>
                      <a:gd name="connsiteX8" fmla="*/ 0 w 5825373"/>
                      <a:gd name="connsiteY8" fmla="*/ 480625 h 4827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25373" h="4827976" fill="none" extrusionOk="0">
                        <a:moveTo>
                          <a:pt x="0" y="480625"/>
                        </a:moveTo>
                        <a:cubicBezTo>
                          <a:pt x="232833" y="241060"/>
                          <a:pt x="299816" y="136225"/>
                          <a:pt x="480625" y="0"/>
                        </a:cubicBezTo>
                        <a:cubicBezTo>
                          <a:pt x="2856235" y="130954"/>
                          <a:pt x="3577004" y="43574"/>
                          <a:pt x="5344748" y="0"/>
                        </a:cubicBezTo>
                        <a:cubicBezTo>
                          <a:pt x="5514427" y="240182"/>
                          <a:pt x="5732291" y="383446"/>
                          <a:pt x="5825373" y="480625"/>
                        </a:cubicBezTo>
                        <a:cubicBezTo>
                          <a:pt x="5674934" y="2068930"/>
                          <a:pt x="5911252" y="3585139"/>
                          <a:pt x="5825373" y="4347351"/>
                        </a:cubicBezTo>
                        <a:cubicBezTo>
                          <a:pt x="5586853" y="4545469"/>
                          <a:pt x="5496511" y="4717951"/>
                          <a:pt x="5344748" y="4827976"/>
                        </a:cubicBezTo>
                        <a:cubicBezTo>
                          <a:pt x="4376156" y="4983173"/>
                          <a:pt x="1651314" y="4990996"/>
                          <a:pt x="480625" y="4827976"/>
                        </a:cubicBezTo>
                        <a:cubicBezTo>
                          <a:pt x="376056" y="4666720"/>
                          <a:pt x="62928" y="4479901"/>
                          <a:pt x="0" y="4347351"/>
                        </a:cubicBezTo>
                        <a:cubicBezTo>
                          <a:pt x="64656" y="2775205"/>
                          <a:pt x="-17807" y="1678950"/>
                          <a:pt x="0" y="480625"/>
                        </a:cubicBezTo>
                        <a:close/>
                      </a:path>
                      <a:path w="5825373" h="4827976" stroke="0" extrusionOk="0">
                        <a:moveTo>
                          <a:pt x="0" y="480625"/>
                        </a:moveTo>
                        <a:cubicBezTo>
                          <a:pt x="151361" y="316858"/>
                          <a:pt x="306493" y="172823"/>
                          <a:pt x="480625" y="0"/>
                        </a:cubicBezTo>
                        <a:cubicBezTo>
                          <a:pt x="2299770" y="132882"/>
                          <a:pt x="3181651" y="-84951"/>
                          <a:pt x="5344748" y="0"/>
                        </a:cubicBezTo>
                        <a:cubicBezTo>
                          <a:pt x="5428330" y="39773"/>
                          <a:pt x="5732296" y="407490"/>
                          <a:pt x="5825373" y="480625"/>
                        </a:cubicBezTo>
                        <a:cubicBezTo>
                          <a:pt x="5845560" y="1220679"/>
                          <a:pt x="5977853" y="3273667"/>
                          <a:pt x="5825373" y="4347351"/>
                        </a:cubicBezTo>
                        <a:cubicBezTo>
                          <a:pt x="5685570" y="4541204"/>
                          <a:pt x="5524672" y="4688509"/>
                          <a:pt x="5344748" y="4827976"/>
                        </a:cubicBezTo>
                        <a:cubicBezTo>
                          <a:pt x="4252349" y="4915615"/>
                          <a:pt x="2182132" y="4755297"/>
                          <a:pt x="480625" y="4827976"/>
                        </a:cubicBezTo>
                        <a:cubicBezTo>
                          <a:pt x="264382" y="4578465"/>
                          <a:pt x="228394" y="4564706"/>
                          <a:pt x="0" y="4347351"/>
                        </a:cubicBezTo>
                        <a:cubicBezTo>
                          <a:pt x="-38581" y="3482290"/>
                          <a:pt x="63341" y="1385756"/>
                          <a:pt x="0" y="48062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US" sz="2000" dirty="0"/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891805F4-8FB9-4CEF-99C2-5344A0E45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682" y="1244442"/>
            <a:ext cx="4305178" cy="4485022"/>
          </a:xfrm>
          <a:prstGeom prst="round2DiagRect">
            <a:avLst/>
          </a:prstGeom>
          <a:solidFill>
            <a:schemeClr val="lt1"/>
          </a:solidFill>
          <a:ln w="50800" cap="rnd" cmpd="dbl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825373"/>
                      <a:gd name="connsiteY0" fmla="*/ 480625 h 4827976"/>
                      <a:gd name="connsiteX1" fmla="*/ 480625 w 5825373"/>
                      <a:gd name="connsiteY1" fmla="*/ 0 h 4827976"/>
                      <a:gd name="connsiteX2" fmla="*/ 5344748 w 5825373"/>
                      <a:gd name="connsiteY2" fmla="*/ 0 h 4827976"/>
                      <a:gd name="connsiteX3" fmla="*/ 5825373 w 5825373"/>
                      <a:gd name="connsiteY3" fmla="*/ 480625 h 4827976"/>
                      <a:gd name="connsiteX4" fmla="*/ 5825373 w 5825373"/>
                      <a:gd name="connsiteY4" fmla="*/ 4347351 h 4827976"/>
                      <a:gd name="connsiteX5" fmla="*/ 5344748 w 5825373"/>
                      <a:gd name="connsiteY5" fmla="*/ 4827976 h 4827976"/>
                      <a:gd name="connsiteX6" fmla="*/ 480625 w 5825373"/>
                      <a:gd name="connsiteY6" fmla="*/ 4827976 h 4827976"/>
                      <a:gd name="connsiteX7" fmla="*/ 0 w 5825373"/>
                      <a:gd name="connsiteY7" fmla="*/ 4347351 h 4827976"/>
                      <a:gd name="connsiteX8" fmla="*/ 0 w 5825373"/>
                      <a:gd name="connsiteY8" fmla="*/ 480625 h 4827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25373" h="4827976" fill="none" extrusionOk="0">
                        <a:moveTo>
                          <a:pt x="0" y="480625"/>
                        </a:moveTo>
                        <a:cubicBezTo>
                          <a:pt x="232833" y="241060"/>
                          <a:pt x="299816" y="136225"/>
                          <a:pt x="480625" y="0"/>
                        </a:cubicBezTo>
                        <a:cubicBezTo>
                          <a:pt x="2856235" y="130954"/>
                          <a:pt x="3577004" y="43574"/>
                          <a:pt x="5344748" y="0"/>
                        </a:cubicBezTo>
                        <a:cubicBezTo>
                          <a:pt x="5514427" y="240182"/>
                          <a:pt x="5732291" y="383446"/>
                          <a:pt x="5825373" y="480625"/>
                        </a:cubicBezTo>
                        <a:cubicBezTo>
                          <a:pt x="5674934" y="2068930"/>
                          <a:pt x="5911252" y="3585139"/>
                          <a:pt x="5825373" y="4347351"/>
                        </a:cubicBezTo>
                        <a:cubicBezTo>
                          <a:pt x="5586853" y="4545469"/>
                          <a:pt x="5496511" y="4717951"/>
                          <a:pt x="5344748" y="4827976"/>
                        </a:cubicBezTo>
                        <a:cubicBezTo>
                          <a:pt x="4376156" y="4983173"/>
                          <a:pt x="1651314" y="4990996"/>
                          <a:pt x="480625" y="4827976"/>
                        </a:cubicBezTo>
                        <a:cubicBezTo>
                          <a:pt x="376056" y="4666720"/>
                          <a:pt x="62928" y="4479901"/>
                          <a:pt x="0" y="4347351"/>
                        </a:cubicBezTo>
                        <a:cubicBezTo>
                          <a:pt x="64656" y="2775205"/>
                          <a:pt x="-17807" y="1678950"/>
                          <a:pt x="0" y="480625"/>
                        </a:cubicBezTo>
                        <a:close/>
                      </a:path>
                      <a:path w="5825373" h="4827976" stroke="0" extrusionOk="0">
                        <a:moveTo>
                          <a:pt x="0" y="480625"/>
                        </a:moveTo>
                        <a:cubicBezTo>
                          <a:pt x="151361" y="316858"/>
                          <a:pt x="306493" y="172823"/>
                          <a:pt x="480625" y="0"/>
                        </a:cubicBezTo>
                        <a:cubicBezTo>
                          <a:pt x="2299770" y="132882"/>
                          <a:pt x="3181651" y="-84951"/>
                          <a:pt x="5344748" y="0"/>
                        </a:cubicBezTo>
                        <a:cubicBezTo>
                          <a:pt x="5428330" y="39773"/>
                          <a:pt x="5732296" y="407490"/>
                          <a:pt x="5825373" y="480625"/>
                        </a:cubicBezTo>
                        <a:cubicBezTo>
                          <a:pt x="5845560" y="1220679"/>
                          <a:pt x="5977853" y="3273667"/>
                          <a:pt x="5825373" y="4347351"/>
                        </a:cubicBezTo>
                        <a:cubicBezTo>
                          <a:pt x="5685570" y="4541204"/>
                          <a:pt x="5524672" y="4688509"/>
                          <a:pt x="5344748" y="4827976"/>
                        </a:cubicBezTo>
                        <a:cubicBezTo>
                          <a:pt x="4252349" y="4915615"/>
                          <a:pt x="2182132" y="4755297"/>
                          <a:pt x="480625" y="4827976"/>
                        </a:cubicBezTo>
                        <a:cubicBezTo>
                          <a:pt x="264382" y="4578465"/>
                          <a:pt x="228394" y="4564706"/>
                          <a:pt x="0" y="4347351"/>
                        </a:cubicBezTo>
                        <a:cubicBezTo>
                          <a:pt x="-38581" y="3482290"/>
                          <a:pt x="63341" y="1385756"/>
                          <a:pt x="0" y="48062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NETL has developed numerous tools to assist with managing the hydrogen value chain, from production, to transport and storage, to utilization, and for carbon emission management. </a:t>
            </a: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These tools assess:</a:t>
            </a:r>
          </a:p>
          <a:p>
            <a:pPr marL="628650" lvl="1" indent="-285750"/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Techno-economic and </a:t>
            </a:r>
            <a:b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life-cycle analysis technology</a:t>
            </a:r>
          </a:p>
          <a:p>
            <a:pPr marL="628650" lvl="1" indent="-285750"/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Economic analysis</a:t>
            </a:r>
          </a:p>
          <a:p>
            <a:pPr marL="628650" lvl="1" indent="-285750"/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Resource availability</a:t>
            </a:r>
          </a:p>
          <a:p>
            <a:pPr marL="628650" lvl="1" indent="-285750"/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System design and optimization</a:t>
            </a:r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1"/>
                </a:solidFill>
                <a:latin typeface="Century Gothic" panose="020B0502020202020204" pitchFamily="34" charset="0"/>
              </a:rPr>
              <a:t>Many tools are publicly available</a:t>
            </a:r>
            <a:endParaRPr lang="en-US" sz="16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7488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DBF37-5B5F-4F31-B689-29B7E4BD8352}"/>
              </a:ext>
            </a:extLst>
          </p:cNvPr>
          <p:cNvSpPr/>
          <p:nvPr/>
        </p:nvSpPr>
        <p:spPr>
          <a:xfrm rot="16200000">
            <a:off x="4086711" y="2317105"/>
            <a:ext cx="4845635" cy="2780498"/>
          </a:xfrm>
          <a:custGeom>
            <a:avLst/>
            <a:gdLst>
              <a:gd name="connsiteX0" fmla="*/ 807621 w 4845632"/>
              <a:gd name="connsiteY0" fmla="*/ 0 h 5172551"/>
              <a:gd name="connsiteX1" fmla="*/ 4038011 w 4845632"/>
              <a:gd name="connsiteY1" fmla="*/ 0 h 5172551"/>
              <a:gd name="connsiteX2" fmla="*/ 4845632 w 4845632"/>
              <a:gd name="connsiteY2" fmla="*/ 807621 h 5172551"/>
              <a:gd name="connsiteX3" fmla="*/ 4845632 w 4845632"/>
              <a:gd name="connsiteY3" fmla="*/ 5172551 h 5172551"/>
              <a:gd name="connsiteX4" fmla="*/ 4845632 w 4845632"/>
              <a:gd name="connsiteY4" fmla="*/ 5172551 h 5172551"/>
              <a:gd name="connsiteX5" fmla="*/ 0 w 4845632"/>
              <a:gd name="connsiteY5" fmla="*/ 5172551 h 5172551"/>
              <a:gd name="connsiteX6" fmla="*/ 0 w 4845632"/>
              <a:gd name="connsiteY6" fmla="*/ 5172551 h 5172551"/>
              <a:gd name="connsiteX7" fmla="*/ 0 w 4845632"/>
              <a:gd name="connsiteY7" fmla="*/ 807621 h 5172551"/>
              <a:gd name="connsiteX8" fmla="*/ 807621 w 4845632"/>
              <a:gd name="connsiteY8" fmla="*/ 0 h 5172551"/>
              <a:gd name="connsiteX0" fmla="*/ 807621 w 4845632"/>
              <a:gd name="connsiteY0" fmla="*/ 0 h 5172551"/>
              <a:gd name="connsiteX1" fmla="*/ 4038011 w 4845632"/>
              <a:gd name="connsiteY1" fmla="*/ 0 h 5172551"/>
              <a:gd name="connsiteX2" fmla="*/ 4845632 w 4845632"/>
              <a:gd name="connsiteY2" fmla="*/ 807621 h 5172551"/>
              <a:gd name="connsiteX3" fmla="*/ 4845632 w 4845632"/>
              <a:gd name="connsiteY3" fmla="*/ 5172551 h 5172551"/>
              <a:gd name="connsiteX4" fmla="*/ 4400362 w 4845632"/>
              <a:gd name="connsiteY4" fmla="*/ 3065455 h 5172551"/>
              <a:gd name="connsiteX5" fmla="*/ 0 w 4845632"/>
              <a:gd name="connsiteY5" fmla="*/ 5172551 h 5172551"/>
              <a:gd name="connsiteX6" fmla="*/ 0 w 4845632"/>
              <a:gd name="connsiteY6" fmla="*/ 5172551 h 5172551"/>
              <a:gd name="connsiteX7" fmla="*/ 0 w 4845632"/>
              <a:gd name="connsiteY7" fmla="*/ 807621 h 5172551"/>
              <a:gd name="connsiteX8" fmla="*/ 807621 w 4845632"/>
              <a:gd name="connsiteY8" fmla="*/ 0 h 5172551"/>
              <a:gd name="connsiteX0" fmla="*/ 807621 w 4845632"/>
              <a:gd name="connsiteY0" fmla="*/ 0 h 5172551"/>
              <a:gd name="connsiteX1" fmla="*/ 4038011 w 4845632"/>
              <a:gd name="connsiteY1" fmla="*/ 0 h 5172551"/>
              <a:gd name="connsiteX2" fmla="*/ 4845632 w 4845632"/>
              <a:gd name="connsiteY2" fmla="*/ 807621 h 5172551"/>
              <a:gd name="connsiteX3" fmla="*/ 4845632 w 4845632"/>
              <a:gd name="connsiteY3" fmla="*/ 5172551 h 5172551"/>
              <a:gd name="connsiteX4" fmla="*/ 3700649 w 4845632"/>
              <a:gd name="connsiteY4" fmla="*/ 2707650 h 5172551"/>
              <a:gd name="connsiteX5" fmla="*/ 0 w 4845632"/>
              <a:gd name="connsiteY5" fmla="*/ 5172551 h 5172551"/>
              <a:gd name="connsiteX6" fmla="*/ 0 w 4845632"/>
              <a:gd name="connsiteY6" fmla="*/ 5172551 h 5172551"/>
              <a:gd name="connsiteX7" fmla="*/ 0 w 4845632"/>
              <a:gd name="connsiteY7" fmla="*/ 807621 h 5172551"/>
              <a:gd name="connsiteX8" fmla="*/ 807621 w 4845632"/>
              <a:gd name="connsiteY8" fmla="*/ 0 h 5172551"/>
              <a:gd name="connsiteX0" fmla="*/ 807621 w 4845635"/>
              <a:gd name="connsiteY0" fmla="*/ 0 h 5172551"/>
              <a:gd name="connsiteX1" fmla="*/ 4038011 w 4845635"/>
              <a:gd name="connsiteY1" fmla="*/ 0 h 5172551"/>
              <a:gd name="connsiteX2" fmla="*/ 4845632 w 4845635"/>
              <a:gd name="connsiteY2" fmla="*/ 807621 h 5172551"/>
              <a:gd name="connsiteX3" fmla="*/ 4845635 w 4845635"/>
              <a:gd name="connsiteY3" fmla="*/ 2914380 h 5172551"/>
              <a:gd name="connsiteX4" fmla="*/ 3700649 w 4845635"/>
              <a:gd name="connsiteY4" fmla="*/ 2707650 h 5172551"/>
              <a:gd name="connsiteX5" fmla="*/ 0 w 4845635"/>
              <a:gd name="connsiteY5" fmla="*/ 5172551 h 5172551"/>
              <a:gd name="connsiteX6" fmla="*/ 0 w 4845635"/>
              <a:gd name="connsiteY6" fmla="*/ 5172551 h 5172551"/>
              <a:gd name="connsiteX7" fmla="*/ 0 w 4845635"/>
              <a:gd name="connsiteY7" fmla="*/ 807621 h 5172551"/>
              <a:gd name="connsiteX8" fmla="*/ 807621 w 4845635"/>
              <a:gd name="connsiteY8" fmla="*/ 0 h 5172551"/>
              <a:gd name="connsiteX0" fmla="*/ 807621 w 4845635"/>
              <a:gd name="connsiteY0" fmla="*/ 0 h 5172551"/>
              <a:gd name="connsiteX1" fmla="*/ 4038011 w 4845635"/>
              <a:gd name="connsiteY1" fmla="*/ 0 h 5172551"/>
              <a:gd name="connsiteX2" fmla="*/ 4845632 w 4845635"/>
              <a:gd name="connsiteY2" fmla="*/ 807621 h 5172551"/>
              <a:gd name="connsiteX3" fmla="*/ 4845635 w 4845635"/>
              <a:gd name="connsiteY3" fmla="*/ 2914380 h 5172551"/>
              <a:gd name="connsiteX4" fmla="*/ 3700649 w 4845635"/>
              <a:gd name="connsiteY4" fmla="*/ 2707650 h 5172551"/>
              <a:gd name="connsiteX5" fmla="*/ 0 w 4845635"/>
              <a:gd name="connsiteY5" fmla="*/ 5172551 h 5172551"/>
              <a:gd name="connsiteX6" fmla="*/ 23854 w 4845635"/>
              <a:gd name="connsiteY6" fmla="*/ 2818965 h 5172551"/>
              <a:gd name="connsiteX7" fmla="*/ 0 w 4845635"/>
              <a:gd name="connsiteY7" fmla="*/ 807621 h 5172551"/>
              <a:gd name="connsiteX8" fmla="*/ 807621 w 4845635"/>
              <a:gd name="connsiteY8" fmla="*/ 0 h 5172551"/>
              <a:gd name="connsiteX0" fmla="*/ 807621 w 4845635"/>
              <a:gd name="connsiteY0" fmla="*/ 0 h 2914380"/>
              <a:gd name="connsiteX1" fmla="*/ 4038011 w 4845635"/>
              <a:gd name="connsiteY1" fmla="*/ 0 h 2914380"/>
              <a:gd name="connsiteX2" fmla="*/ 4845632 w 4845635"/>
              <a:gd name="connsiteY2" fmla="*/ 807621 h 2914380"/>
              <a:gd name="connsiteX3" fmla="*/ 4845635 w 4845635"/>
              <a:gd name="connsiteY3" fmla="*/ 2914380 h 2914380"/>
              <a:gd name="connsiteX4" fmla="*/ 3700649 w 4845635"/>
              <a:gd name="connsiteY4" fmla="*/ 2707650 h 2914380"/>
              <a:gd name="connsiteX5" fmla="*/ 1041621 w 4845635"/>
              <a:gd name="connsiteY5" fmla="*/ 2803062 h 2914380"/>
              <a:gd name="connsiteX6" fmla="*/ 23854 w 4845635"/>
              <a:gd name="connsiteY6" fmla="*/ 2818965 h 2914380"/>
              <a:gd name="connsiteX7" fmla="*/ 0 w 4845635"/>
              <a:gd name="connsiteY7" fmla="*/ 807621 h 2914380"/>
              <a:gd name="connsiteX8" fmla="*/ 807621 w 4845635"/>
              <a:gd name="connsiteY8" fmla="*/ 0 h 2914380"/>
              <a:gd name="connsiteX0" fmla="*/ 807621 w 4845635"/>
              <a:gd name="connsiteY0" fmla="*/ 0 h 2914380"/>
              <a:gd name="connsiteX1" fmla="*/ 4038011 w 4845635"/>
              <a:gd name="connsiteY1" fmla="*/ 0 h 2914380"/>
              <a:gd name="connsiteX2" fmla="*/ 4845632 w 4845635"/>
              <a:gd name="connsiteY2" fmla="*/ 807621 h 2914380"/>
              <a:gd name="connsiteX3" fmla="*/ 4845635 w 4845635"/>
              <a:gd name="connsiteY3" fmla="*/ 2914380 h 2914380"/>
              <a:gd name="connsiteX4" fmla="*/ 3700649 w 4845635"/>
              <a:gd name="connsiteY4" fmla="*/ 2707650 h 2914380"/>
              <a:gd name="connsiteX5" fmla="*/ 23854 w 4845635"/>
              <a:gd name="connsiteY5" fmla="*/ 2818965 h 2914380"/>
              <a:gd name="connsiteX6" fmla="*/ 0 w 4845635"/>
              <a:gd name="connsiteY6" fmla="*/ 807621 h 2914380"/>
              <a:gd name="connsiteX7" fmla="*/ 807621 w 4845635"/>
              <a:gd name="connsiteY7" fmla="*/ 0 h 2914380"/>
              <a:gd name="connsiteX0" fmla="*/ 807621 w 4845635"/>
              <a:gd name="connsiteY0" fmla="*/ 0 h 2914380"/>
              <a:gd name="connsiteX1" fmla="*/ 4038011 w 4845635"/>
              <a:gd name="connsiteY1" fmla="*/ 0 h 2914380"/>
              <a:gd name="connsiteX2" fmla="*/ 4845632 w 4845635"/>
              <a:gd name="connsiteY2" fmla="*/ 807621 h 2914380"/>
              <a:gd name="connsiteX3" fmla="*/ 4845635 w 4845635"/>
              <a:gd name="connsiteY3" fmla="*/ 2914380 h 2914380"/>
              <a:gd name="connsiteX4" fmla="*/ 23854 w 4845635"/>
              <a:gd name="connsiteY4" fmla="*/ 2818965 h 2914380"/>
              <a:gd name="connsiteX5" fmla="*/ 0 w 4845635"/>
              <a:gd name="connsiteY5" fmla="*/ 807621 h 2914380"/>
              <a:gd name="connsiteX6" fmla="*/ 807621 w 4845635"/>
              <a:gd name="connsiteY6" fmla="*/ 0 h 2914380"/>
              <a:gd name="connsiteX0" fmla="*/ 807621 w 4845635"/>
              <a:gd name="connsiteY0" fmla="*/ 0 h 2914384"/>
              <a:gd name="connsiteX1" fmla="*/ 4038011 w 4845635"/>
              <a:gd name="connsiteY1" fmla="*/ 0 h 2914384"/>
              <a:gd name="connsiteX2" fmla="*/ 4845632 w 4845635"/>
              <a:gd name="connsiteY2" fmla="*/ 807621 h 2914384"/>
              <a:gd name="connsiteX3" fmla="*/ 4845635 w 4845635"/>
              <a:gd name="connsiteY3" fmla="*/ 2914380 h 2914384"/>
              <a:gd name="connsiteX4" fmla="*/ 23857 w 4845635"/>
              <a:gd name="connsiteY4" fmla="*/ 2914384 h 2914384"/>
              <a:gd name="connsiteX5" fmla="*/ 0 w 4845635"/>
              <a:gd name="connsiteY5" fmla="*/ 807621 h 2914384"/>
              <a:gd name="connsiteX6" fmla="*/ 807621 w 4845635"/>
              <a:gd name="connsiteY6" fmla="*/ 0 h 2914384"/>
              <a:gd name="connsiteX0" fmla="*/ 807621 w 4845635"/>
              <a:gd name="connsiteY0" fmla="*/ 0 h 2914380"/>
              <a:gd name="connsiteX1" fmla="*/ 4038011 w 4845635"/>
              <a:gd name="connsiteY1" fmla="*/ 0 h 2914380"/>
              <a:gd name="connsiteX2" fmla="*/ 4845632 w 4845635"/>
              <a:gd name="connsiteY2" fmla="*/ 807621 h 2914380"/>
              <a:gd name="connsiteX3" fmla="*/ 4845635 w 4845635"/>
              <a:gd name="connsiteY3" fmla="*/ 2914380 h 2914380"/>
              <a:gd name="connsiteX4" fmla="*/ 23860 w 4845635"/>
              <a:gd name="connsiteY4" fmla="*/ 2890533 h 2914380"/>
              <a:gd name="connsiteX5" fmla="*/ 0 w 4845635"/>
              <a:gd name="connsiteY5" fmla="*/ 807621 h 2914380"/>
              <a:gd name="connsiteX6" fmla="*/ 807621 w 4845635"/>
              <a:gd name="connsiteY6" fmla="*/ 0 h 291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5635" h="2914380">
                <a:moveTo>
                  <a:pt x="807621" y="0"/>
                </a:moveTo>
                <a:lnTo>
                  <a:pt x="4038011" y="0"/>
                </a:lnTo>
                <a:cubicBezTo>
                  <a:pt x="4484048" y="0"/>
                  <a:pt x="4845632" y="361584"/>
                  <a:pt x="4845632" y="807621"/>
                </a:cubicBezTo>
                <a:lnTo>
                  <a:pt x="4845635" y="2914380"/>
                </a:lnTo>
                <a:lnTo>
                  <a:pt x="23860" y="2890533"/>
                </a:lnTo>
                <a:lnTo>
                  <a:pt x="0" y="807621"/>
                </a:lnTo>
                <a:cubicBezTo>
                  <a:pt x="0" y="361584"/>
                  <a:pt x="361584" y="0"/>
                  <a:pt x="807621" y="0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127B0E-13ED-A674-4AA5-2198DA22F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2" t="24238" r="51011" b="8729"/>
          <a:stretch/>
        </p:blipFill>
        <p:spPr>
          <a:xfrm>
            <a:off x="3415034" y="3085186"/>
            <a:ext cx="1252975" cy="10773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55533EF7-6F80-8407-4B5F-91CBA82734C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1700" dirty="0"/>
              <a:t>Leveraging CO</a:t>
            </a:r>
            <a:r>
              <a:rPr lang="en-US" sz="1700" baseline="-25000" dirty="0"/>
              <a:t>2</a:t>
            </a:r>
            <a:r>
              <a:rPr lang="en-US" sz="1700" dirty="0"/>
              <a:t> Transport &amp; Storage Capabilities for Hydrogen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842767-0372-4D8E-B7C8-636A0213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Subsurface Storage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55F4842-E54A-3B48-9585-C7000997B776}"/>
              </a:ext>
            </a:extLst>
          </p:cNvPr>
          <p:cNvSpPr/>
          <p:nvPr/>
        </p:nvSpPr>
        <p:spPr>
          <a:xfrm>
            <a:off x="5023172" y="1200531"/>
            <a:ext cx="6991248" cy="5022240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E8FA30-8BC1-4824-B40B-BAEC1D9FB3DE}"/>
              </a:ext>
            </a:extLst>
          </p:cNvPr>
          <p:cNvSpPr/>
          <p:nvPr/>
        </p:nvSpPr>
        <p:spPr>
          <a:xfrm>
            <a:off x="270626" y="1284543"/>
            <a:ext cx="4529500" cy="4938228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2794DC-A1E4-41F0-BEEA-06EF1A3E15BE}"/>
              </a:ext>
            </a:extLst>
          </p:cNvPr>
          <p:cNvSpPr txBox="1"/>
          <p:nvPr/>
        </p:nvSpPr>
        <p:spPr>
          <a:xfrm>
            <a:off x="554929" y="1338916"/>
            <a:ext cx="396089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Century Gothic"/>
                <a:cs typeface="Arial"/>
              </a:rPr>
              <a:t>CO</a:t>
            </a:r>
            <a:r>
              <a:rPr lang="en-US" b="1" baseline="-25000" dirty="0">
                <a:solidFill>
                  <a:schemeClr val="accent6"/>
                </a:solidFill>
                <a:latin typeface="Century Gothic"/>
                <a:cs typeface="Arial"/>
              </a:rPr>
              <a:t>2</a:t>
            </a:r>
            <a:r>
              <a:rPr lang="en-US" b="1" dirty="0">
                <a:solidFill>
                  <a:schemeClr val="accent6"/>
                </a:solidFill>
                <a:latin typeface="Century Gothic"/>
                <a:cs typeface="Arial"/>
              </a:rPr>
              <a:t> and H</a:t>
            </a:r>
            <a:r>
              <a:rPr lang="en-US" sz="1050" b="1" dirty="0">
                <a:solidFill>
                  <a:schemeClr val="accent6"/>
                </a:solidFill>
                <a:latin typeface="Century Gothic"/>
                <a:cs typeface="Arial"/>
              </a:rPr>
              <a:t>2</a:t>
            </a:r>
            <a:r>
              <a:rPr lang="en-US" b="1" dirty="0">
                <a:solidFill>
                  <a:schemeClr val="accent6"/>
                </a:solidFill>
                <a:latin typeface="Century Gothic"/>
                <a:cs typeface="Arial"/>
              </a:rPr>
              <a:t> Infrastructure Literacy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CF709F-8D0B-48A5-8DEC-3EFEFA2B01FA}"/>
              </a:ext>
            </a:extLst>
          </p:cNvPr>
          <p:cNvSpPr txBox="1"/>
          <p:nvPr/>
        </p:nvSpPr>
        <p:spPr>
          <a:xfrm>
            <a:off x="422502" y="1780661"/>
            <a:ext cx="2886566" cy="1083985"/>
          </a:xfrm>
          <a:prstGeom prst="round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CO</a:t>
            </a:r>
            <a:r>
              <a:rPr lang="en-US" sz="1400" b="1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Screen, H</a:t>
            </a:r>
            <a:r>
              <a:rPr lang="en-US" sz="1400" b="1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Screen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050" dirty="0">
                <a:solidFill>
                  <a:schemeClr val="bg1"/>
                </a:solidFill>
                <a:cs typeface="Calibri"/>
              </a:rPr>
              <a:t>U.S. storage capacity of formations (saline, salt and depleted wells)  with economic implications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H</a:t>
            </a:r>
            <a:r>
              <a:rPr lang="en-US" sz="1050" b="1" baseline="-25000" dirty="0">
                <a:solidFill>
                  <a:schemeClr val="bg1"/>
                </a:solidFill>
              </a:rPr>
              <a:t>2</a:t>
            </a:r>
            <a:r>
              <a:rPr lang="en-US" sz="1050" b="1" dirty="0">
                <a:solidFill>
                  <a:schemeClr val="bg1"/>
                </a:solidFill>
              </a:rPr>
              <a:t> under development (2023) </a:t>
            </a:r>
            <a:endParaRPr lang="en-US" sz="105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BF196B-B167-423B-BA54-16D63CBC1B02}"/>
              </a:ext>
            </a:extLst>
          </p:cNvPr>
          <p:cNvSpPr txBox="1"/>
          <p:nvPr/>
        </p:nvSpPr>
        <p:spPr>
          <a:xfrm>
            <a:off x="441551" y="2890998"/>
            <a:ext cx="2841367" cy="1469906"/>
          </a:xfrm>
          <a:prstGeom prst="round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Carbon Storage Atlas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  <a:ea typeface="+mn-lt"/>
                <a:cs typeface="+mn-lt"/>
              </a:rPr>
              <a:t>A coordinated update of carbon capture and storage (CCS) potential across the United States</a:t>
            </a:r>
            <a:endParaRPr lang="en-US" sz="1100" dirty="0">
              <a:solidFill>
                <a:schemeClr val="bg1"/>
              </a:solidFill>
            </a:endParaRP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900" i="1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  <a:hlinkClick r:id="rId5"/>
              </a:rPr>
              <a:t>https://netl.doe.gov/carbon-storage/risk</a:t>
            </a:r>
            <a:br>
              <a:rPr lang="en-US" sz="900" i="1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  <a:hlinkClick r:id="rId5"/>
              </a:rPr>
            </a:br>
            <a:r>
              <a:rPr lang="en-US" sz="900" i="1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  <a:hlinkClick r:id="rId5"/>
              </a:rPr>
              <a:t>integration/publications#collapseFE0031888</a:t>
            </a:r>
            <a:endParaRPr lang="en-US" sz="900" i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9E8B21-6BCF-419D-8CA8-917B1CC74B2E}"/>
              </a:ext>
            </a:extLst>
          </p:cNvPr>
          <p:cNvSpPr txBox="1"/>
          <p:nvPr/>
        </p:nvSpPr>
        <p:spPr>
          <a:xfrm>
            <a:off x="5199224" y="1338916"/>
            <a:ext cx="283889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Century Gothic"/>
                <a:cs typeface="Arial"/>
              </a:rPr>
              <a:t>CO</a:t>
            </a:r>
            <a:r>
              <a:rPr lang="en-US" b="1" baseline="-25000" dirty="0">
                <a:solidFill>
                  <a:schemeClr val="accent6"/>
                </a:solidFill>
                <a:latin typeface="Century Gothic"/>
                <a:cs typeface="Arial"/>
              </a:rPr>
              <a:t>2</a:t>
            </a:r>
            <a:r>
              <a:rPr lang="en-US" b="1" dirty="0">
                <a:solidFill>
                  <a:schemeClr val="accent6"/>
                </a:solidFill>
                <a:latin typeface="Century Gothic"/>
                <a:cs typeface="Arial"/>
              </a:rPr>
              <a:t> &amp; H</a:t>
            </a:r>
            <a:r>
              <a:rPr lang="en-US" b="1" baseline="-25000" dirty="0">
                <a:solidFill>
                  <a:schemeClr val="accent6"/>
                </a:solidFill>
                <a:latin typeface="Century Gothic"/>
                <a:cs typeface="Arial"/>
              </a:rPr>
              <a:t>2</a:t>
            </a:r>
            <a:r>
              <a:rPr lang="en-US" b="1" dirty="0">
                <a:solidFill>
                  <a:schemeClr val="accent6"/>
                </a:solidFill>
                <a:latin typeface="Century Gothic"/>
                <a:cs typeface="Arial"/>
              </a:rPr>
              <a:t> Transport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5F70B4-13C4-4DA6-BD93-448D73284590}"/>
              </a:ext>
            </a:extLst>
          </p:cNvPr>
          <p:cNvSpPr txBox="1"/>
          <p:nvPr/>
        </p:nvSpPr>
        <p:spPr>
          <a:xfrm>
            <a:off x="8526466" y="1338916"/>
            <a:ext cx="283889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Century Gothic"/>
                <a:cs typeface="Arial"/>
              </a:rPr>
              <a:t>CO</a:t>
            </a:r>
            <a:r>
              <a:rPr lang="en-US" b="1" baseline="-25000" dirty="0">
                <a:solidFill>
                  <a:schemeClr val="accent6"/>
                </a:solidFill>
                <a:latin typeface="Century Gothic"/>
                <a:cs typeface="Arial"/>
              </a:rPr>
              <a:t>2</a:t>
            </a:r>
            <a:r>
              <a:rPr lang="en-US" b="1" dirty="0">
                <a:solidFill>
                  <a:schemeClr val="accent6"/>
                </a:solidFill>
                <a:latin typeface="Century Gothic"/>
                <a:cs typeface="Arial"/>
              </a:rPr>
              <a:t> &amp; H</a:t>
            </a:r>
            <a:r>
              <a:rPr lang="en-US" b="1" baseline="-25000" dirty="0">
                <a:solidFill>
                  <a:schemeClr val="accent6"/>
                </a:solidFill>
                <a:latin typeface="Century Gothic"/>
                <a:cs typeface="Arial"/>
              </a:rPr>
              <a:t>2</a:t>
            </a:r>
            <a:r>
              <a:rPr lang="en-US" b="1" dirty="0">
                <a:solidFill>
                  <a:schemeClr val="accent6"/>
                </a:solidFill>
                <a:latin typeface="Century Gothic"/>
                <a:cs typeface="Arial"/>
              </a:rPr>
              <a:t> Storage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851587-4433-4E7A-B935-D698DA2EC4E3}"/>
              </a:ext>
            </a:extLst>
          </p:cNvPr>
          <p:cNvSpPr txBox="1"/>
          <p:nvPr/>
        </p:nvSpPr>
        <p:spPr>
          <a:xfrm>
            <a:off x="5463392" y="4434195"/>
            <a:ext cx="2310556" cy="1503958"/>
          </a:xfrm>
          <a:prstGeom prst="round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500" b="1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en-US" sz="1500" b="1" baseline="-2500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500" b="1">
                <a:solidFill>
                  <a:schemeClr val="accent1">
                    <a:lumMod val="50000"/>
                  </a:schemeClr>
                </a:solidFill>
              </a:rPr>
              <a:t> Pipeline Transport 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ea typeface="+mn-lt"/>
                <a:cs typeface="+mn-lt"/>
              </a:rPr>
              <a:t>FECM/NETL Hydrogen Pipeline Cost Model (H2_P_COM) </a:t>
            </a:r>
            <a:endParaRPr lang="en-US" b="1">
              <a:solidFill>
                <a:schemeClr val="bg1"/>
              </a:solidFill>
            </a:endParaRPr>
          </a:p>
          <a:p>
            <a:pPr algn="ctr"/>
            <a:r>
              <a:rPr lang="en-US" sz="1100">
                <a:solidFill>
                  <a:schemeClr val="bg1"/>
                </a:solidFill>
                <a:cs typeface="Calibri"/>
              </a:rPr>
              <a:t>And accompanying models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Near completion</a:t>
            </a:r>
            <a:endParaRPr lang="en-US" sz="1100">
              <a:solidFill>
                <a:schemeClr val="bg1"/>
              </a:solidFill>
              <a:cs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EB016E-EF83-469F-9488-CA7AA5057D54}"/>
              </a:ext>
            </a:extLst>
          </p:cNvPr>
          <p:cNvSpPr txBox="1"/>
          <p:nvPr/>
        </p:nvSpPr>
        <p:spPr>
          <a:xfrm>
            <a:off x="8169372" y="3151683"/>
            <a:ext cx="2204945" cy="1129387"/>
          </a:xfrm>
          <a:prstGeom prst="round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500" b="1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en-US" sz="1500" b="1" baseline="-2500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500" b="1">
                <a:solidFill>
                  <a:schemeClr val="accent1">
                    <a:lumMod val="50000"/>
                  </a:schemeClr>
                </a:solidFill>
              </a:rPr>
              <a:t> Storage </a:t>
            </a:r>
            <a:endParaRPr lang="en-US" sz="1500" b="1">
              <a:solidFill>
                <a:schemeClr val="bg1"/>
              </a:solidFill>
            </a:endParaRP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H</a:t>
            </a:r>
            <a:r>
              <a:rPr lang="en-US" sz="1400" b="1" baseline="-25000">
                <a:solidFill>
                  <a:schemeClr val="bg1"/>
                </a:solidFill>
              </a:rPr>
              <a:t>2</a:t>
            </a:r>
            <a:r>
              <a:rPr lang="en-US" sz="1400" b="1">
                <a:solidFill>
                  <a:schemeClr val="bg1"/>
                </a:solidFill>
              </a:rPr>
              <a:t> Subsurface Storage Cost Model</a:t>
            </a:r>
            <a:endParaRPr lang="en-US" sz="1400" b="1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400">
                <a:solidFill>
                  <a:schemeClr val="bg1"/>
                </a:solidFill>
              </a:rPr>
              <a:t>Under development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057FB0-0846-EEE1-C7F6-918F8DDC7655}"/>
              </a:ext>
            </a:extLst>
          </p:cNvPr>
          <p:cNvSpPr txBox="1"/>
          <p:nvPr/>
        </p:nvSpPr>
        <p:spPr>
          <a:xfrm>
            <a:off x="453916" y="4405981"/>
            <a:ext cx="2814247" cy="1373426"/>
          </a:xfrm>
          <a:prstGeom prst="round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Regional H</a:t>
            </a:r>
            <a:r>
              <a:rPr lang="en-US" sz="1400" b="1" baseline="-25000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2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 Market Analysis</a:t>
            </a:r>
            <a:endParaRPr lang="en-US" sz="1400" dirty="0">
              <a:solidFill>
                <a:schemeClr val="accent1">
                  <a:lumMod val="50000"/>
                </a:schemeClr>
              </a:solidFill>
              <a:ea typeface="+mn-lt"/>
              <a:cs typeface="+mn-lt"/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  <a:ea typeface="+mn-lt"/>
                <a:cs typeface="+mn-lt"/>
              </a:rPr>
              <a:t>How to grow a hydrogen economy in a region – Appalachia </a:t>
            </a:r>
            <a:r>
              <a:rPr lang="en-US" sz="1100" b="1" dirty="0">
                <a:solidFill>
                  <a:schemeClr val="bg1"/>
                </a:solidFill>
                <a:ea typeface="+mn-lt"/>
                <a:cs typeface="+mn-lt"/>
              </a:rPr>
              <a:t>(2022): 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900" i="1" dirty="0">
                <a:ea typeface="+mn-lt"/>
                <a:cs typeface="+mn-lt"/>
                <a:hlinkClick r:id="rId6"/>
              </a:rPr>
              <a:t>Public Report</a:t>
            </a:r>
            <a:endParaRPr lang="en-US" sz="900" i="1" dirty="0">
              <a:ea typeface="+mn-lt"/>
              <a:cs typeface="+mn-lt"/>
            </a:endParaRPr>
          </a:p>
          <a:p>
            <a:pPr algn="ctr"/>
            <a:r>
              <a:rPr lang="en-US" sz="900" dirty="0">
                <a:solidFill>
                  <a:schemeClr val="bg1"/>
                </a:solidFill>
              </a:rPr>
              <a:t>Also assess Appalachia H</a:t>
            </a:r>
            <a:r>
              <a:rPr lang="en-US" sz="900" baseline="-25000" dirty="0">
                <a:solidFill>
                  <a:schemeClr val="bg1"/>
                </a:solidFill>
              </a:rPr>
              <a:t>2</a:t>
            </a:r>
            <a:r>
              <a:rPr lang="en-US" sz="900" b="1" dirty="0">
                <a:solidFill>
                  <a:schemeClr val="bg1"/>
                </a:solidFill>
              </a:rPr>
              <a:t>costs</a:t>
            </a:r>
            <a:r>
              <a:rPr lang="en-US" sz="900" dirty="0">
                <a:solidFill>
                  <a:schemeClr val="bg1"/>
                </a:solidFill>
              </a:rPr>
              <a:t> in geologic ethane storage reservoir​</a:t>
            </a:r>
            <a:endParaRPr lang="en-US" sz="900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EA002C-8D36-DDF2-DA96-2F675ECFE2AB}"/>
              </a:ext>
            </a:extLst>
          </p:cNvPr>
          <p:cNvSpPr txBox="1"/>
          <p:nvPr/>
        </p:nvSpPr>
        <p:spPr>
          <a:xfrm>
            <a:off x="8163946" y="4350499"/>
            <a:ext cx="2204944" cy="1555036"/>
          </a:xfrm>
          <a:prstGeom prst="round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lIns="45720" tIns="45720" rIns="45720" bIns="45720" rtlCol="0" anchor="t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</a:rPr>
              <a:t>National Risk Assessment (NRAP) 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Demonstrate CO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r>
              <a:rPr lang="en-US" sz="1400" b="1" dirty="0">
                <a:solidFill>
                  <a:schemeClr val="bg1"/>
                </a:solidFill>
              </a:rPr>
              <a:t> and H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r>
              <a:rPr lang="en-US" sz="1400" b="1" dirty="0">
                <a:solidFill>
                  <a:schemeClr val="bg1"/>
                </a:solidFill>
              </a:rPr>
              <a:t> Subsurface Risks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via EDX:</a:t>
            </a:r>
            <a:endParaRPr lang="en-US" sz="800" b="1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000" i="1" dirty="0">
                <a:solidFill>
                  <a:schemeClr val="bg1"/>
                </a:solidFill>
                <a:ea typeface="+mn-lt"/>
                <a:cs typeface="+mn-lt"/>
                <a:hlinkClick r:id="rId7"/>
              </a:rPr>
              <a:t>https://edx.netl.doe.gov/nr</a:t>
            </a:r>
            <a:r>
              <a:rPr lang="en-US" sz="1000" dirty="0">
                <a:solidFill>
                  <a:schemeClr val="bg1"/>
                </a:solidFill>
                <a:ea typeface="+mn-lt"/>
                <a:cs typeface="+mn-lt"/>
                <a:hlinkClick r:id="rId7"/>
              </a:rPr>
              <a:t>ap/</a:t>
            </a:r>
            <a:r>
              <a:rPr lang="en-US" sz="1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A3D5F65A-7337-DD72-860E-A56297B013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508" y="3151683"/>
            <a:ext cx="1143539" cy="117494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: Rounded Corners 30">
            <a:extLst>
              <a:ext uri="{FF2B5EF4-FFF2-40B4-BE49-F238E27FC236}">
                <a16:creationId xmlns:a16="http://schemas.microsoft.com/office/drawing/2014/main" id="{FBF48B2B-872A-895F-3E7B-B483D10BC33A}"/>
              </a:ext>
            </a:extLst>
          </p:cNvPr>
          <p:cNvSpPr/>
          <p:nvPr/>
        </p:nvSpPr>
        <p:spPr>
          <a:xfrm rot="5400000">
            <a:off x="7552044" y="1765324"/>
            <a:ext cx="4845632" cy="3884059"/>
          </a:xfrm>
          <a:custGeom>
            <a:avLst/>
            <a:gdLst>
              <a:gd name="connsiteX0" fmla="*/ 807621 w 4845632"/>
              <a:gd name="connsiteY0" fmla="*/ 0 h 5172551"/>
              <a:gd name="connsiteX1" fmla="*/ 4038011 w 4845632"/>
              <a:gd name="connsiteY1" fmla="*/ 0 h 5172551"/>
              <a:gd name="connsiteX2" fmla="*/ 4845632 w 4845632"/>
              <a:gd name="connsiteY2" fmla="*/ 807621 h 5172551"/>
              <a:gd name="connsiteX3" fmla="*/ 4845632 w 4845632"/>
              <a:gd name="connsiteY3" fmla="*/ 5172551 h 5172551"/>
              <a:gd name="connsiteX4" fmla="*/ 4845632 w 4845632"/>
              <a:gd name="connsiteY4" fmla="*/ 5172551 h 5172551"/>
              <a:gd name="connsiteX5" fmla="*/ 0 w 4845632"/>
              <a:gd name="connsiteY5" fmla="*/ 5172551 h 5172551"/>
              <a:gd name="connsiteX6" fmla="*/ 0 w 4845632"/>
              <a:gd name="connsiteY6" fmla="*/ 5172551 h 5172551"/>
              <a:gd name="connsiteX7" fmla="*/ 0 w 4845632"/>
              <a:gd name="connsiteY7" fmla="*/ 807621 h 5172551"/>
              <a:gd name="connsiteX8" fmla="*/ 807621 w 4845632"/>
              <a:gd name="connsiteY8" fmla="*/ 0 h 5172551"/>
              <a:gd name="connsiteX0" fmla="*/ 807621 w 4845632"/>
              <a:gd name="connsiteY0" fmla="*/ 0 h 5172551"/>
              <a:gd name="connsiteX1" fmla="*/ 4038011 w 4845632"/>
              <a:gd name="connsiteY1" fmla="*/ 0 h 5172551"/>
              <a:gd name="connsiteX2" fmla="*/ 4845632 w 4845632"/>
              <a:gd name="connsiteY2" fmla="*/ 807621 h 5172551"/>
              <a:gd name="connsiteX3" fmla="*/ 4845632 w 4845632"/>
              <a:gd name="connsiteY3" fmla="*/ 5172551 h 5172551"/>
              <a:gd name="connsiteX4" fmla="*/ 4400362 w 4845632"/>
              <a:gd name="connsiteY4" fmla="*/ 3065455 h 5172551"/>
              <a:gd name="connsiteX5" fmla="*/ 0 w 4845632"/>
              <a:gd name="connsiteY5" fmla="*/ 5172551 h 5172551"/>
              <a:gd name="connsiteX6" fmla="*/ 0 w 4845632"/>
              <a:gd name="connsiteY6" fmla="*/ 5172551 h 5172551"/>
              <a:gd name="connsiteX7" fmla="*/ 0 w 4845632"/>
              <a:gd name="connsiteY7" fmla="*/ 807621 h 5172551"/>
              <a:gd name="connsiteX8" fmla="*/ 807621 w 4845632"/>
              <a:gd name="connsiteY8" fmla="*/ 0 h 5172551"/>
              <a:gd name="connsiteX0" fmla="*/ 807621 w 4845632"/>
              <a:gd name="connsiteY0" fmla="*/ 0 h 5172551"/>
              <a:gd name="connsiteX1" fmla="*/ 4038011 w 4845632"/>
              <a:gd name="connsiteY1" fmla="*/ 0 h 5172551"/>
              <a:gd name="connsiteX2" fmla="*/ 4845632 w 4845632"/>
              <a:gd name="connsiteY2" fmla="*/ 807621 h 5172551"/>
              <a:gd name="connsiteX3" fmla="*/ 4845632 w 4845632"/>
              <a:gd name="connsiteY3" fmla="*/ 5172551 h 5172551"/>
              <a:gd name="connsiteX4" fmla="*/ 3700649 w 4845632"/>
              <a:gd name="connsiteY4" fmla="*/ 2707650 h 5172551"/>
              <a:gd name="connsiteX5" fmla="*/ 0 w 4845632"/>
              <a:gd name="connsiteY5" fmla="*/ 5172551 h 5172551"/>
              <a:gd name="connsiteX6" fmla="*/ 0 w 4845632"/>
              <a:gd name="connsiteY6" fmla="*/ 5172551 h 5172551"/>
              <a:gd name="connsiteX7" fmla="*/ 0 w 4845632"/>
              <a:gd name="connsiteY7" fmla="*/ 807621 h 5172551"/>
              <a:gd name="connsiteX8" fmla="*/ 807621 w 4845632"/>
              <a:gd name="connsiteY8" fmla="*/ 0 h 5172551"/>
              <a:gd name="connsiteX0" fmla="*/ 807621 w 4845635"/>
              <a:gd name="connsiteY0" fmla="*/ 0 h 5172551"/>
              <a:gd name="connsiteX1" fmla="*/ 4038011 w 4845635"/>
              <a:gd name="connsiteY1" fmla="*/ 0 h 5172551"/>
              <a:gd name="connsiteX2" fmla="*/ 4845632 w 4845635"/>
              <a:gd name="connsiteY2" fmla="*/ 807621 h 5172551"/>
              <a:gd name="connsiteX3" fmla="*/ 4845635 w 4845635"/>
              <a:gd name="connsiteY3" fmla="*/ 2914380 h 5172551"/>
              <a:gd name="connsiteX4" fmla="*/ 3700649 w 4845635"/>
              <a:gd name="connsiteY4" fmla="*/ 2707650 h 5172551"/>
              <a:gd name="connsiteX5" fmla="*/ 0 w 4845635"/>
              <a:gd name="connsiteY5" fmla="*/ 5172551 h 5172551"/>
              <a:gd name="connsiteX6" fmla="*/ 0 w 4845635"/>
              <a:gd name="connsiteY6" fmla="*/ 5172551 h 5172551"/>
              <a:gd name="connsiteX7" fmla="*/ 0 w 4845635"/>
              <a:gd name="connsiteY7" fmla="*/ 807621 h 5172551"/>
              <a:gd name="connsiteX8" fmla="*/ 807621 w 4845635"/>
              <a:gd name="connsiteY8" fmla="*/ 0 h 5172551"/>
              <a:gd name="connsiteX0" fmla="*/ 807621 w 4845635"/>
              <a:gd name="connsiteY0" fmla="*/ 0 h 5172551"/>
              <a:gd name="connsiteX1" fmla="*/ 4038011 w 4845635"/>
              <a:gd name="connsiteY1" fmla="*/ 0 h 5172551"/>
              <a:gd name="connsiteX2" fmla="*/ 4845632 w 4845635"/>
              <a:gd name="connsiteY2" fmla="*/ 807621 h 5172551"/>
              <a:gd name="connsiteX3" fmla="*/ 4845635 w 4845635"/>
              <a:gd name="connsiteY3" fmla="*/ 2914380 h 5172551"/>
              <a:gd name="connsiteX4" fmla="*/ 3700649 w 4845635"/>
              <a:gd name="connsiteY4" fmla="*/ 2707650 h 5172551"/>
              <a:gd name="connsiteX5" fmla="*/ 0 w 4845635"/>
              <a:gd name="connsiteY5" fmla="*/ 5172551 h 5172551"/>
              <a:gd name="connsiteX6" fmla="*/ 23854 w 4845635"/>
              <a:gd name="connsiteY6" fmla="*/ 2818965 h 5172551"/>
              <a:gd name="connsiteX7" fmla="*/ 0 w 4845635"/>
              <a:gd name="connsiteY7" fmla="*/ 807621 h 5172551"/>
              <a:gd name="connsiteX8" fmla="*/ 807621 w 4845635"/>
              <a:gd name="connsiteY8" fmla="*/ 0 h 5172551"/>
              <a:gd name="connsiteX0" fmla="*/ 807621 w 4845635"/>
              <a:gd name="connsiteY0" fmla="*/ 0 h 2914380"/>
              <a:gd name="connsiteX1" fmla="*/ 4038011 w 4845635"/>
              <a:gd name="connsiteY1" fmla="*/ 0 h 2914380"/>
              <a:gd name="connsiteX2" fmla="*/ 4845632 w 4845635"/>
              <a:gd name="connsiteY2" fmla="*/ 807621 h 2914380"/>
              <a:gd name="connsiteX3" fmla="*/ 4845635 w 4845635"/>
              <a:gd name="connsiteY3" fmla="*/ 2914380 h 2914380"/>
              <a:gd name="connsiteX4" fmla="*/ 3700649 w 4845635"/>
              <a:gd name="connsiteY4" fmla="*/ 2707650 h 2914380"/>
              <a:gd name="connsiteX5" fmla="*/ 1041621 w 4845635"/>
              <a:gd name="connsiteY5" fmla="*/ 2803062 h 2914380"/>
              <a:gd name="connsiteX6" fmla="*/ 23854 w 4845635"/>
              <a:gd name="connsiteY6" fmla="*/ 2818965 h 2914380"/>
              <a:gd name="connsiteX7" fmla="*/ 0 w 4845635"/>
              <a:gd name="connsiteY7" fmla="*/ 807621 h 2914380"/>
              <a:gd name="connsiteX8" fmla="*/ 807621 w 4845635"/>
              <a:gd name="connsiteY8" fmla="*/ 0 h 2914380"/>
              <a:gd name="connsiteX0" fmla="*/ 807621 w 4845635"/>
              <a:gd name="connsiteY0" fmla="*/ 0 h 2914380"/>
              <a:gd name="connsiteX1" fmla="*/ 4038011 w 4845635"/>
              <a:gd name="connsiteY1" fmla="*/ 0 h 2914380"/>
              <a:gd name="connsiteX2" fmla="*/ 4845632 w 4845635"/>
              <a:gd name="connsiteY2" fmla="*/ 807621 h 2914380"/>
              <a:gd name="connsiteX3" fmla="*/ 4845635 w 4845635"/>
              <a:gd name="connsiteY3" fmla="*/ 2914380 h 2914380"/>
              <a:gd name="connsiteX4" fmla="*/ 3700649 w 4845635"/>
              <a:gd name="connsiteY4" fmla="*/ 2707650 h 2914380"/>
              <a:gd name="connsiteX5" fmla="*/ 23854 w 4845635"/>
              <a:gd name="connsiteY5" fmla="*/ 2818965 h 2914380"/>
              <a:gd name="connsiteX6" fmla="*/ 0 w 4845635"/>
              <a:gd name="connsiteY6" fmla="*/ 807621 h 2914380"/>
              <a:gd name="connsiteX7" fmla="*/ 807621 w 4845635"/>
              <a:gd name="connsiteY7" fmla="*/ 0 h 2914380"/>
              <a:gd name="connsiteX0" fmla="*/ 807621 w 4845635"/>
              <a:gd name="connsiteY0" fmla="*/ 0 h 2914380"/>
              <a:gd name="connsiteX1" fmla="*/ 4038011 w 4845635"/>
              <a:gd name="connsiteY1" fmla="*/ 0 h 2914380"/>
              <a:gd name="connsiteX2" fmla="*/ 4845632 w 4845635"/>
              <a:gd name="connsiteY2" fmla="*/ 807621 h 2914380"/>
              <a:gd name="connsiteX3" fmla="*/ 4845635 w 4845635"/>
              <a:gd name="connsiteY3" fmla="*/ 2914380 h 2914380"/>
              <a:gd name="connsiteX4" fmla="*/ 23854 w 4845635"/>
              <a:gd name="connsiteY4" fmla="*/ 2818965 h 2914380"/>
              <a:gd name="connsiteX5" fmla="*/ 0 w 4845635"/>
              <a:gd name="connsiteY5" fmla="*/ 807621 h 2914380"/>
              <a:gd name="connsiteX6" fmla="*/ 807621 w 4845635"/>
              <a:gd name="connsiteY6" fmla="*/ 0 h 2914380"/>
              <a:gd name="connsiteX0" fmla="*/ 807621 w 4845635"/>
              <a:gd name="connsiteY0" fmla="*/ 0 h 2914384"/>
              <a:gd name="connsiteX1" fmla="*/ 4038011 w 4845635"/>
              <a:gd name="connsiteY1" fmla="*/ 0 h 2914384"/>
              <a:gd name="connsiteX2" fmla="*/ 4845632 w 4845635"/>
              <a:gd name="connsiteY2" fmla="*/ 807621 h 2914384"/>
              <a:gd name="connsiteX3" fmla="*/ 4845635 w 4845635"/>
              <a:gd name="connsiteY3" fmla="*/ 2914380 h 2914384"/>
              <a:gd name="connsiteX4" fmla="*/ 23857 w 4845635"/>
              <a:gd name="connsiteY4" fmla="*/ 2914384 h 2914384"/>
              <a:gd name="connsiteX5" fmla="*/ 0 w 4845635"/>
              <a:gd name="connsiteY5" fmla="*/ 807621 h 2914384"/>
              <a:gd name="connsiteX6" fmla="*/ 807621 w 4845635"/>
              <a:gd name="connsiteY6" fmla="*/ 0 h 2914384"/>
              <a:gd name="connsiteX0" fmla="*/ 807621 w 4845635"/>
              <a:gd name="connsiteY0" fmla="*/ 0 h 2914380"/>
              <a:gd name="connsiteX1" fmla="*/ 4038011 w 4845635"/>
              <a:gd name="connsiteY1" fmla="*/ 0 h 2914380"/>
              <a:gd name="connsiteX2" fmla="*/ 4845632 w 4845635"/>
              <a:gd name="connsiteY2" fmla="*/ 807621 h 2914380"/>
              <a:gd name="connsiteX3" fmla="*/ 4845635 w 4845635"/>
              <a:gd name="connsiteY3" fmla="*/ 2914380 h 2914380"/>
              <a:gd name="connsiteX4" fmla="*/ 23860 w 4845635"/>
              <a:gd name="connsiteY4" fmla="*/ 2890533 h 2914380"/>
              <a:gd name="connsiteX5" fmla="*/ 0 w 4845635"/>
              <a:gd name="connsiteY5" fmla="*/ 807621 h 2914380"/>
              <a:gd name="connsiteX6" fmla="*/ 807621 w 4845635"/>
              <a:gd name="connsiteY6" fmla="*/ 0 h 2914380"/>
              <a:gd name="connsiteX0" fmla="*/ 807621 w 4845635"/>
              <a:gd name="connsiteY0" fmla="*/ 0 h 4146839"/>
              <a:gd name="connsiteX1" fmla="*/ 4038011 w 4845635"/>
              <a:gd name="connsiteY1" fmla="*/ 0 h 4146839"/>
              <a:gd name="connsiteX2" fmla="*/ 4845632 w 4845635"/>
              <a:gd name="connsiteY2" fmla="*/ 807621 h 4146839"/>
              <a:gd name="connsiteX3" fmla="*/ 4845635 w 4845635"/>
              <a:gd name="connsiteY3" fmla="*/ 2914380 h 4146839"/>
              <a:gd name="connsiteX4" fmla="*/ 7959 w 4845635"/>
              <a:gd name="connsiteY4" fmla="*/ 4146839 h 4146839"/>
              <a:gd name="connsiteX5" fmla="*/ 0 w 4845635"/>
              <a:gd name="connsiteY5" fmla="*/ 807621 h 4146839"/>
              <a:gd name="connsiteX6" fmla="*/ 807621 w 4845635"/>
              <a:gd name="connsiteY6" fmla="*/ 0 h 4146839"/>
              <a:gd name="connsiteX0" fmla="*/ 807621 w 4845632"/>
              <a:gd name="connsiteY0" fmla="*/ 0 h 4146839"/>
              <a:gd name="connsiteX1" fmla="*/ 4038011 w 4845632"/>
              <a:gd name="connsiteY1" fmla="*/ 0 h 4146839"/>
              <a:gd name="connsiteX2" fmla="*/ 4845632 w 4845632"/>
              <a:gd name="connsiteY2" fmla="*/ 807621 h 4146839"/>
              <a:gd name="connsiteX3" fmla="*/ 4829733 w 4845632"/>
              <a:gd name="connsiteY3" fmla="*/ 4138881 h 4146839"/>
              <a:gd name="connsiteX4" fmla="*/ 7959 w 4845632"/>
              <a:gd name="connsiteY4" fmla="*/ 4146839 h 4146839"/>
              <a:gd name="connsiteX5" fmla="*/ 0 w 4845632"/>
              <a:gd name="connsiteY5" fmla="*/ 807621 h 4146839"/>
              <a:gd name="connsiteX6" fmla="*/ 807621 w 4845632"/>
              <a:gd name="connsiteY6" fmla="*/ 0 h 414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5632" h="4146839">
                <a:moveTo>
                  <a:pt x="807621" y="0"/>
                </a:moveTo>
                <a:lnTo>
                  <a:pt x="4038011" y="0"/>
                </a:lnTo>
                <a:cubicBezTo>
                  <a:pt x="4484048" y="0"/>
                  <a:pt x="4845632" y="361584"/>
                  <a:pt x="4845632" y="807621"/>
                </a:cubicBezTo>
                <a:cubicBezTo>
                  <a:pt x="4840332" y="1918041"/>
                  <a:pt x="4835033" y="3028461"/>
                  <a:pt x="4829733" y="4138881"/>
                </a:cubicBezTo>
                <a:lnTo>
                  <a:pt x="7959" y="4146839"/>
                </a:lnTo>
                <a:lnTo>
                  <a:pt x="0" y="807621"/>
                </a:lnTo>
                <a:cubicBezTo>
                  <a:pt x="0" y="361584"/>
                  <a:pt x="361584" y="0"/>
                  <a:pt x="807621" y="0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9C99AE-3B13-03A0-3389-0602A03551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3374" y="4340645"/>
            <a:ext cx="1187567" cy="1589966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D8DCB4B-AFB6-4A4A-E469-E039ACD43584}"/>
              </a:ext>
            </a:extLst>
          </p:cNvPr>
          <p:cNvSpPr/>
          <p:nvPr/>
        </p:nvSpPr>
        <p:spPr>
          <a:xfrm>
            <a:off x="6882845" y="5905535"/>
            <a:ext cx="3287241" cy="3270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indent="0" algn="ctr">
              <a:buNone/>
            </a:pPr>
            <a:r>
              <a:rPr lang="en-US" sz="1200" b="1">
                <a:solidFill>
                  <a:schemeClr val="accent1">
                    <a:lumMod val="50000"/>
                  </a:schemeClr>
                </a:solidFill>
              </a:rPr>
              <a:t>Focus of subsurface team modeling effort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017BB3B-8F53-65A0-7F8B-E0F40DBDFE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9621" y="4506978"/>
            <a:ext cx="866775" cy="1257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9E0E702-2CA8-90A9-4F0D-1E41DEE102E5}"/>
              </a:ext>
            </a:extLst>
          </p:cNvPr>
          <p:cNvSpPr/>
          <p:nvPr/>
        </p:nvSpPr>
        <p:spPr>
          <a:xfrm>
            <a:off x="3923072" y="2255699"/>
            <a:ext cx="744938" cy="60894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6717" t="-75841" r="-93851" b="-41766"/>
            </a:stretch>
          </a:blipFill>
          <a:ln w="12700"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059ADF-EA51-47F1-B96D-DD7E84B540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5" r="7" b="-2865"/>
          <a:stretch/>
        </p:blipFill>
        <p:spPr>
          <a:xfrm>
            <a:off x="3424231" y="1780661"/>
            <a:ext cx="1004815" cy="897111"/>
          </a:xfrm>
          <a:prstGeom prst="flowChartMerg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F27421-E0D5-4C14-81D4-8DCCC4BD6D05}"/>
              </a:ext>
            </a:extLst>
          </p:cNvPr>
          <p:cNvSpPr txBox="1"/>
          <p:nvPr/>
        </p:nvSpPr>
        <p:spPr>
          <a:xfrm>
            <a:off x="5463392" y="1708248"/>
            <a:ext cx="2310556" cy="2687677"/>
          </a:xfrm>
          <a:prstGeom prst="round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Onshore CO</a:t>
            </a:r>
            <a:r>
              <a:rPr lang="en-US" sz="1400" b="1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Pipeline Transport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FECM/NETL CO</a:t>
            </a:r>
            <a:r>
              <a:rPr lang="en-US" sz="1200" b="1" baseline="-25000" dirty="0">
                <a:solidFill>
                  <a:schemeClr val="bg1"/>
                </a:solidFill>
              </a:rPr>
              <a:t>2</a:t>
            </a:r>
            <a:r>
              <a:rPr lang="en-US" sz="1200" b="1" dirty="0">
                <a:solidFill>
                  <a:schemeClr val="bg1"/>
                </a:solidFill>
              </a:rPr>
              <a:t> Transport Cost Model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Publicly Available: </a:t>
            </a:r>
            <a:endParaRPr lang="en-US" sz="1100" b="1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900" i="1" dirty="0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https://netl.doe.gov/</a:t>
            </a:r>
            <a:r>
              <a:rPr lang="en-US" sz="900" i="1" dirty="0">
                <a:solidFill>
                  <a:srgbClr val="0070C0"/>
                </a:solidFill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</a:t>
            </a:r>
            <a:r>
              <a:rPr lang="en-US" sz="900" i="1" dirty="0">
                <a:solidFill>
                  <a:srgbClr val="0070C0"/>
                </a:solidFill>
                <a:ea typeface="+mn-lt"/>
                <a:cs typeface="+mn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-analysis</a:t>
            </a:r>
            <a:r>
              <a:rPr lang="en-US" sz="900" i="1" dirty="0">
                <a:solidFill>
                  <a:srgbClr val="0070C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/details?id=543</a:t>
            </a:r>
            <a:endParaRPr lang="en-US" sz="900" i="1" dirty="0">
              <a:solidFill>
                <a:srgbClr val="0070C0"/>
              </a:solidFill>
              <a:cs typeface="Calibri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ea typeface="+mn-lt"/>
                <a:cs typeface="+mn-lt"/>
              </a:rPr>
              <a:t>Tool to calculate the technical performance and costs of transporting CO</a:t>
            </a:r>
            <a:r>
              <a:rPr lang="en-US" sz="1200" b="1" baseline="-25000" dirty="0">
                <a:solidFill>
                  <a:schemeClr val="bg1"/>
                </a:solidFill>
                <a:ea typeface="+mn-lt"/>
                <a:cs typeface="+mn-lt"/>
              </a:rPr>
              <a:t>2</a:t>
            </a:r>
            <a:r>
              <a:rPr lang="en-US" sz="1200" b="1" dirty="0">
                <a:solidFill>
                  <a:schemeClr val="bg1"/>
                </a:solidFill>
                <a:ea typeface="+mn-lt"/>
                <a:cs typeface="+mn-lt"/>
              </a:rPr>
              <a:t> by pipeline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DACD74-D7B9-4436-857E-5AEECCF582A6}"/>
              </a:ext>
            </a:extLst>
          </p:cNvPr>
          <p:cNvSpPr txBox="1"/>
          <p:nvPr/>
        </p:nvSpPr>
        <p:spPr>
          <a:xfrm>
            <a:off x="8171168" y="1706939"/>
            <a:ext cx="2197721" cy="1379101"/>
          </a:xfrm>
          <a:prstGeom prst="round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Onshore CO</a:t>
            </a:r>
            <a:r>
              <a:rPr lang="en-US" sz="1400" b="1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Storage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FECM/NETL CO</a:t>
            </a:r>
            <a:r>
              <a:rPr lang="en-US" sz="1200" b="1" baseline="-25000" dirty="0">
                <a:solidFill>
                  <a:schemeClr val="bg1"/>
                </a:solidFill>
              </a:rPr>
              <a:t>2</a:t>
            </a:r>
            <a:r>
              <a:rPr lang="en-US" sz="1200" b="1" dirty="0">
                <a:solidFill>
                  <a:schemeClr val="bg1"/>
                </a:solidFill>
              </a:rPr>
              <a:t> Saline Storage Cost Model</a:t>
            </a:r>
          </a:p>
          <a:p>
            <a:pPr algn="ctr"/>
            <a:endParaRPr lang="en-US" sz="800" dirty="0">
              <a:solidFill>
                <a:schemeClr val="bg1"/>
              </a:solidFill>
              <a:latin typeface="Calibri" panose="020F0502020204030204"/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Publicly Available: </a:t>
            </a:r>
            <a:endParaRPr lang="en-US" sz="1100" b="1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900" i="1" dirty="0">
                <a:solidFill>
                  <a:schemeClr val="bg1"/>
                </a:solidFill>
                <a:hlinkClick r:id="rId14"/>
              </a:rPr>
              <a:t>https://netl.doe.gov/energy-analysis/details?id=2403</a:t>
            </a:r>
            <a:endParaRPr lang="en-US" sz="900" i="1" dirty="0">
              <a:solidFill>
                <a:schemeClr val="bg1"/>
              </a:solidFill>
            </a:endParaRPr>
          </a:p>
        </p:txBody>
      </p:sp>
      <p:pic>
        <p:nvPicPr>
          <p:cNvPr id="35" name="Picture 9">
            <a:extLst>
              <a:ext uri="{FF2B5EF4-FFF2-40B4-BE49-F238E27FC236}">
                <a16:creationId xmlns:a16="http://schemas.microsoft.com/office/drawing/2014/main" id="{87362990-B1D9-410A-9909-F8E762DBA7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7508" y="1795363"/>
            <a:ext cx="1098012" cy="120225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878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44C5F6-9E3D-416F-BE1E-EFFEB418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26" y="134544"/>
            <a:ext cx="9926670" cy="602548"/>
          </a:xfrm>
        </p:spPr>
        <p:txBody>
          <a:bodyPr>
            <a:noAutofit/>
          </a:bodyPr>
          <a:lstStyle/>
          <a:p>
            <a:r>
              <a:rPr lang="en-US" dirty="0"/>
              <a:t>Bipartisan Infrastructure Law (BIL)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04CC3-58DA-47A3-A281-D2D3A8A55B3D}"/>
              </a:ext>
            </a:extLst>
          </p:cNvPr>
          <p:cNvSpPr txBox="1"/>
          <p:nvPr/>
        </p:nvSpPr>
        <p:spPr>
          <a:xfrm>
            <a:off x="270626" y="1192580"/>
            <a:ext cx="5298070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98C93D"/>
              </a:buClr>
            </a:pPr>
            <a:r>
              <a:rPr lang="en-US" sz="3600" b="1" dirty="0">
                <a:solidFill>
                  <a:srgbClr val="98C93D"/>
                </a:solidFill>
              </a:rPr>
              <a:t>$9.5B </a:t>
            </a:r>
            <a:r>
              <a:rPr lang="en-US" sz="2100" dirty="0"/>
              <a:t>for clean hydrogen: </a:t>
            </a:r>
          </a:p>
          <a:p>
            <a:pPr marL="800100" lvl="1" indent="-342900">
              <a:spcAft>
                <a:spcPts val="1200"/>
              </a:spcAft>
              <a:buClr>
                <a:srgbClr val="98C93D"/>
              </a:buClr>
              <a:buFont typeface=".Lucida Grande UI Regular"/>
              <a:buChar char="►"/>
            </a:pPr>
            <a:r>
              <a:rPr lang="en-US" b="1" dirty="0"/>
              <a:t>$8B for at least four regional clean hydrogen hubs </a:t>
            </a:r>
          </a:p>
          <a:p>
            <a:pPr marL="800100" lvl="1" indent="-342900">
              <a:spcAft>
                <a:spcPts val="1200"/>
              </a:spcAft>
              <a:buClr>
                <a:srgbClr val="98C93D"/>
              </a:buClr>
              <a:buFont typeface=".Lucida Grande UI Regular"/>
              <a:buChar char="►"/>
            </a:pPr>
            <a:r>
              <a:rPr lang="en-US" b="1" dirty="0"/>
              <a:t>$1B for electrolysis RD&amp;D</a:t>
            </a:r>
          </a:p>
          <a:p>
            <a:pPr marL="800100" lvl="1" indent="-342900">
              <a:spcAft>
                <a:spcPts val="1200"/>
              </a:spcAft>
              <a:buClr>
                <a:srgbClr val="98C93D"/>
              </a:buClr>
              <a:buFont typeface=".Lucida Grande UI Regular"/>
              <a:buChar char="►"/>
            </a:pPr>
            <a:r>
              <a:rPr lang="en-US" b="1" dirty="0"/>
              <a:t>$500M for clean hydrogen technology manufacturing and recycling R&amp;D</a:t>
            </a:r>
          </a:p>
          <a:p>
            <a:pPr marL="285750" indent="-285750">
              <a:spcAft>
                <a:spcPts val="1200"/>
              </a:spcAft>
              <a:buClr>
                <a:srgbClr val="98C93D"/>
              </a:buClr>
              <a:buFont typeface="Arial" panose="020B0604020202020204" pitchFamily="34" charset="0"/>
              <a:buChar char="•"/>
            </a:pPr>
            <a:r>
              <a:rPr lang="en-US" sz="2100" dirty="0"/>
              <a:t>Aligns with Hydrogen Shot priorities to reduce the cost of clean hydrogen to $2 per kilogram by 2026 </a:t>
            </a:r>
          </a:p>
          <a:p>
            <a:pPr marL="285750" indent="-285750">
              <a:spcAft>
                <a:spcPts val="1200"/>
              </a:spcAft>
              <a:buClr>
                <a:srgbClr val="98C93D"/>
              </a:buClr>
              <a:buFont typeface="Arial" panose="020B0604020202020204" pitchFamily="34" charset="0"/>
              <a:buChar char="•"/>
            </a:pPr>
            <a:r>
              <a:rPr lang="en-US" sz="2100" dirty="0"/>
              <a:t>Requires developing a National Hydrogen Strategy and Roadmap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DF397CD-FDAC-EA45-8145-834B3E21D312}"/>
              </a:ext>
            </a:extLst>
          </p:cNvPr>
          <p:cNvSpPr txBox="1">
            <a:spLocks/>
          </p:cNvSpPr>
          <p:nvPr/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D1BBCF7-C2B2-490C-A676-4763179728A4}" type="slidenum">
              <a:rPr lang="en-US" sz="1200" b="1" smtClean="0">
                <a:solidFill>
                  <a:prstClr val="white"/>
                </a:solidFill>
                <a:latin typeface="Century Gothic" panose="020F0302020204030204"/>
              </a:rPr>
              <a:pPr algn="r">
                <a:defRPr/>
              </a:pPr>
              <a:t>18</a:t>
            </a:fld>
            <a:endParaRPr lang="en-US" sz="1200" b="1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BDD5E-9ED0-448F-929E-B1BD5259D72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523F9-17B2-4244-90CE-12C56093BC1F}"/>
              </a:ext>
            </a:extLst>
          </p:cNvPr>
          <p:cNvSpPr/>
          <p:nvPr/>
        </p:nvSpPr>
        <p:spPr>
          <a:xfrm>
            <a:off x="5929352" y="1151591"/>
            <a:ext cx="6262648" cy="510035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2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59">
            <a:extLst>
              <a:ext uri="{FF2B5EF4-FFF2-40B4-BE49-F238E27FC236}">
                <a16:creationId xmlns:a16="http://schemas.microsoft.com/office/drawing/2014/main" id="{C9C51CCA-DFEF-98F9-633A-77921AB909A6}"/>
              </a:ext>
            </a:extLst>
          </p:cNvPr>
          <p:cNvSpPr/>
          <p:nvPr/>
        </p:nvSpPr>
        <p:spPr>
          <a:xfrm>
            <a:off x="361242" y="1346976"/>
            <a:ext cx="5667632" cy="1603145"/>
          </a:xfrm>
          <a:prstGeom prst="roundRect">
            <a:avLst>
              <a:gd name="adj" fmla="val 9893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F79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Concept Papers due 11/7/22</a:t>
            </a:r>
          </a:p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Phase I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(Applications due 4/7/23)</a:t>
            </a:r>
          </a:p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Detailed Project Planning</a:t>
            </a:r>
            <a:b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</a:b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$20 million ($40 million w/ cost share)</a:t>
            </a:r>
          </a:p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12-18 months preplanning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5DE7AAC-55E3-9D8E-37DB-A7E0E9BDA4E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Century Gothic"/>
              </a:rPr>
              <a:t>Compulsory deliverables for anticipated 6-10 hydrogen hubs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9ACEC1-BD04-E590-DCC4-F9C20F800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Century Gothic"/>
              </a:rPr>
              <a:t>Regional Clean Hydrogen Hubs FOA 2779</a:t>
            </a:r>
            <a:endParaRPr lang="en-US" sz="3000" dirty="0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4FA77120-2438-3292-DC97-F3C0ED24EC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356350"/>
            <a:ext cx="390525" cy="365125"/>
          </a:xfrm>
        </p:spPr>
        <p:txBody>
          <a:bodyPr/>
          <a:lstStyle/>
          <a:p>
            <a:fld id="{6CBE36CA-A7C6-4838-9ACB-C8D30B8F2C6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Rectangle: Rounded Corners 59">
            <a:extLst>
              <a:ext uri="{FF2B5EF4-FFF2-40B4-BE49-F238E27FC236}">
                <a16:creationId xmlns:a16="http://schemas.microsoft.com/office/drawing/2014/main" id="{DBC15CD5-C48B-139D-FE3C-4C12A4D819B0}"/>
              </a:ext>
            </a:extLst>
          </p:cNvPr>
          <p:cNvSpPr/>
          <p:nvPr/>
        </p:nvSpPr>
        <p:spPr>
          <a:xfrm>
            <a:off x="6183916" y="1346976"/>
            <a:ext cx="5667632" cy="1602550"/>
          </a:xfrm>
          <a:prstGeom prst="roundRect">
            <a:avLst>
              <a:gd name="adj" fmla="val 9893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F79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Phase II-IV</a:t>
            </a:r>
          </a:p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Project Development, Permitting, Financing (2-4 years)</a:t>
            </a:r>
          </a:p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Installation, Integration, Construction (2-4 years)</a:t>
            </a:r>
          </a:p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Ramp up and Sustained Operations</a:t>
            </a:r>
            <a:br>
              <a:rPr lang="en-US" sz="1600" dirty="0">
                <a:latin typeface="Century Gothic" panose="020B0502020202020204" pitchFamily="34" charset="0"/>
                <a:cs typeface="Arial"/>
              </a:rPr>
            </a:b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$400 million - $1.25 billion from planning to commission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C5676A-0493-C10C-4FE5-AF1C5F2B0889}"/>
              </a:ext>
            </a:extLst>
          </p:cNvPr>
          <p:cNvGrpSpPr/>
          <p:nvPr/>
        </p:nvGrpSpPr>
        <p:grpSpPr>
          <a:xfrm>
            <a:off x="0" y="3058946"/>
            <a:ext cx="12192000" cy="609599"/>
            <a:chOff x="0" y="3039762"/>
            <a:chExt cx="12192000" cy="6095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07D90D-AC82-5625-C5C5-CEFC18B18F0D}"/>
                </a:ext>
              </a:extLst>
            </p:cNvPr>
            <p:cNvSpPr/>
            <p:nvPr/>
          </p:nvSpPr>
          <p:spPr>
            <a:xfrm>
              <a:off x="0" y="3039762"/>
              <a:ext cx="12192000" cy="482773"/>
            </a:xfrm>
            <a:prstGeom prst="rect">
              <a:avLst/>
            </a:prstGeom>
            <a:solidFill>
              <a:srgbClr val="F79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200"/>
                </a:spcBef>
                <a:spcAft>
                  <a:spcPts val="500"/>
                </a:spcAft>
              </a:pPr>
              <a:r>
                <a:rPr lang="en-US" sz="2000" b="1" dirty="0">
                  <a:latin typeface="Century Gothic" panose="020B0502020202020204" pitchFamily="34" charset="0"/>
                  <a:cs typeface="Arial"/>
                </a:rPr>
                <a:t>50% Cost Share in all Phases</a:t>
              </a:r>
              <a:endParaRPr lang="en-US" sz="20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A829C33A-8817-D953-488F-58671F16846D}"/>
                </a:ext>
              </a:extLst>
            </p:cNvPr>
            <p:cNvSpPr/>
            <p:nvPr/>
          </p:nvSpPr>
          <p:spPr>
            <a:xfrm rot="10800000">
              <a:off x="5795319" y="3520086"/>
              <a:ext cx="601362" cy="129275"/>
            </a:xfrm>
            <a:prstGeom prst="triangle">
              <a:avLst/>
            </a:prstGeom>
            <a:solidFill>
              <a:srgbClr val="F79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b="0" i="0" u="none" baseline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AEFA15BB-19E2-8786-A9E1-5209793DA0C5}"/>
              </a:ext>
            </a:extLst>
          </p:cNvPr>
          <p:cNvSpPr txBox="1">
            <a:spLocks/>
          </p:cNvSpPr>
          <p:nvPr/>
        </p:nvSpPr>
        <p:spPr>
          <a:xfrm>
            <a:off x="209860" y="3774697"/>
            <a:ext cx="2783165" cy="1765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200"/>
              </a:spcBef>
              <a:spcAft>
                <a:spcPts val="1000"/>
              </a:spcAft>
              <a:buNone/>
            </a:pPr>
            <a:r>
              <a:rPr lang="en-US" sz="1800" dirty="0">
                <a:latin typeface="Century Gothic"/>
                <a:cs typeface="Arial"/>
              </a:rPr>
              <a:t>Path </a:t>
            </a:r>
            <a:r>
              <a:rPr lang="en-US" sz="1800" b="1" dirty="0">
                <a:latin typeface="Century Gothic"/>
                <a:cs typeface="Arial"/>
              </a:rPr>
              <a:t>to reduced production costs</a:t>
            </a:r>
            <a:r>
              <a:rPr lang="en-US" sz="1800" dirty="0">
                <a:latin typeface="Century Gothic"/>
                <a:cs typeface="Arial"/>
              </a:rPr>
              <a:t> and a </a:t>
            </a:r>
            <a:r>
              <a:rPr lang="en-US" sz="1800" b="1" dirty="0">
                <a:latin typeface="Century Gothic"/>
                <a:cs typeface="Arial"/>
              </a:rPr>
              <a:t>minimum 50-100 MT/d </a:t>
            </a:r>
            <a:r>
              <a:rPr lang="en-US" sz="1800" dirty="0">
                <a:latin typeface="Century Gothic"/>
                <a:cs typeface="Arial"/>
              </a:rPr>
              <a:t>hydrogen production hurdle</a:t>
            </a:r>
          </a:p>
          <a:p>
            <a:pPr marL="114300" indent="0">
              <a:spcBef>
                <a:spcPts val="200"/>
              </a:spcBef>
              <a:spcAft>
                <a:spcPts val="1000"/>
              </a:spcAft>
              <a:buNone/>
            </a:pPr>
            <a:r>
              <a:rPr lang="en-US" sz="1800" b="1" dirty="0">
                <a:latin typeface="Century Gothic"/>
                <a:cs typeface="Arial"/>
              </a:rPr>
              <a:t>$1 per kg H</a:t>
            </a:r>
            <a:r>
              <a:rPr lang="en-US" sz="1800" b="1" baseline="-25000" dirty="0">
                <a:latin typeface="Century Gothic"/>
                <a:cs typeface="Arial"/>
              </a:rPr>
              <a:t>2</a:t>
            </a:r>
            <a:r>
              <a:rPr lang="en-US" sz="1800" b="1" dirty="0">
                <a:latin typeface="Century Gothic"/>
                <a:cs typeface="Arial"/>
              </a:rPr>
              <a:t> not a requirement, but a goal</a:t>
            </a:r>
            <a:endParaRPr lang="en-US" sz="1800" dirty="0">
              <a:latin typeface="Century Gothic"/>
              <a:cs typeface="Arial"/>
            </a:endParaRPr>
          </a:p>
          <a:p>
            <a:pPr marL="114300" indent="0">
              <a:spcBef>
                <a:spcPts val="200"/>
              </a:spcBef>
              <a:spcAft>
                <a:spcPts val="1000"/>
              </a:spcAft>
              <a:buNone/>
            </a:pPr>
            <a:endParaRPr lang="en-US" sz="1800" b="1" dirty="0">
              <a:latin typeface="Century Gothic"/>
              <a:cs typeface="Arial"/>
            </a:endParaRP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7757E36D-B356-D66C-C2F1-C47B4B9104FE}"/>
              </a:ext>
            </a:extLst>
          </p:cNvPr>
          <p:cNvSpPr txBox="1">
            <a:spLocks/>
          </p:cNvSpPr>
          <p:nvPr/>
        </p:nvSpPr>
        <p:spPr>
          <a:xfrm>
            <a:off x="3039786" y="3774697"/>
            <a:ext cx="2911118" cy="1875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114300" indent="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Font typeface="Arial" panose="020B0604020202020204" pitchFamily="34" charset="0"/>
              <a:buNone/>
              <a:defRPr b="0">
                <a:latin typeface="Century Gothic"/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Path to </a:t>
            </a:r>
            <a:r>
              <a:rPr lang="en-US" b="1" dirty="0"/>
              <a:t>reduced</a:t>
            </a:r>
            <a:r>
              <a:rPr lang="en-US" dirty="0"/>
              <a:t> </a:t>
            </a:r>
            <a:r>
              <a:rPr lang="en-US" b="1" dirty="0"/>
              <a:t>carbon emission levels</a:t>
            </a:r>
            <a:r>
              <a:rPr lang="en-US" dirty="0"/>
              <a:t> require  improvement scenarios</a:t>
            </a:r>
          </a:p>
          <a:p>
            <a:r>
              <a:rPr lang="en-US" dirty="0"/>
              <a:t>LCA/TEA required</a:t>
            </a:r>
          </a:p>
          <a:p>
            <a:r>
              <a:rPr lang="en-US" b="1" dirty="0"/>
              <a:t>Need to show progress in reducing GHG emissions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CB1E2D60-923B-CF2F-122D-5A56AB47648D}"/>
              </a:ext>
            </a:extLst>
          </p:cNvPr>
          <p:cNvSpPr txBox="1">
            <a:spLocks/>
          </p:cNvSpPr>
          <p:nvPr/>
        </p:nvSpPr>
        <p:spPr>
          <a:xfrm>
            <a:off x="6088794" y="3774697"/>
            <a:ext cx="2883108" cy="2466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200"/>
              </a:spcBef>
              <a:spcAft>
                <a:spcPts val="1000"/>
              </a:spcAft>
              <a:buNone/>
            </a:pPr>
            <a:r>
              <a:rPr lang="en-US" sz="1800" dirty="0">
                <a:latin typeface="Century Gothic"/>
                <a:cs typeface="Arial"/>
              </a:rPr>
              <a:t>Plan viable hydrogen </a:t>
            </a:r>
            <a:r>
              <a:rPr lang="en-US" sz="1800" b="1" dirty="0">
                <a:latin typeface="Century Gothic"/>
                <a:cs typeface="Arial"/>
              </a:rPr>
              <a:t>transportation and storage </a:t>
            </a:r>
            <a:r>
              <a:rPr lang="en-US" sz="1800" dirty="0">
                <a:latin typeface="Century Gothic"/>
                <a:cs typeface="Arial"/>
              </a:rPr>
              <a:t>that connects identified &amp; committed</a:t>
            </a:r>
            <a:r>
              <a:rPr lang="en-US" sz="1800" b="1" dirty="0">
                <a:latin typeface="Century Gothic"/>
                <a:cs typeface="Arial"/>
              </a:rPr>
              <a:t> users</a:t>
            </a:r>
          </a:p>
          <a:p>
            <a:pPr marL="114300" indent="0">
              <a:spcBef>
                <a:spcPts val="200"/>
              </a:spcBef>
              <a:spcAft>
                <a:spcPts val="1000"/>
              </a:spcAft>
              <a:buNone/>
            </a:pPr>
            <a:r>
              <a:rPr lang="en-US" sz="1800" b="1" dirty="0">
                <a:latin typeface="Century Gothic"/>
                <a:cs typeface="Arial"/>
              </a:rPr>
              <a:t>CO</a:t>
            </a:r>
            <a:r>
              <a:rPr lang="en-US" sz="1800" b="1" baseline="-25000" dirty="0">
                <a:latin typeface="Century Gothic"/>
                <a:cs typeface="Arial"/>
              </a:rPr>
              <a:t>2</a:t>
            </a:r>
            <a:r>
              <a:rPr lang="en-US" sz="1800" b="1" dirty="0">
                <a:latin typeface="Century Gothic"/>
                <a:cs typeface="Arial"/>
              </a:rPr>
              <a:t> transport &amp; storage</a:t>
            </a:r>
            <a:r>
              <a:rPr lang="en-US" sz="1800" dirty="0">
                <a:latin typeface="Century Gothic"/>
                <a:cs typeface="Arial"/>
              </a:rPr>
              <a:t> plan if fossil based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9161D2BF-BA4A-A5D1-5CB3-1EA82087984C}"/>
              </a:ext>
            </a:extLst>
          </p:cNvPr>
          <p:cNvSpPr txBox="1">
            <a:spLocks/>
          </p:cNvSpPr>
          <p:nvPr/>
        </p:nvSpPr>
        <p:spPr>
          <a:xfrm>
            <a:off x="9035559" y="3774697"/>
            <a:ext cx="3037192" cy="170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200"/>
              </a:spcBef>
              <a:spcAft>
                <a:spcPts val="1000"/>
              </a:spcAft>
              <a:buNone/>
            </a:pPr>
            <a:r>
              <a:rPr lang="en-US" sz="1800" dirty="0">
                <a:latin typeface="Century Gothic"/>
                <a:cs typeface="Arial"/>
              </a:rPr>
              <a:t>Ready </a:t>
            </a:r>
            <a:r>
              <a:rPr lang="en-US" sz="1800" b="1" dirty="0">
                <a:latin typeface="Century Gothic"/>
                <a:cs typeface="Arial"/>
              </a:rPr>
              <a:t>workforce </a:t>
            </a:r>
            <a:r>
              <a:rPr lang="en-US" sz="1800" dirty="0">
                <a:latin typeface="Century Gothic"/>
                <a:cs typeface="Arial"/>
              </a:rPr>
              <a:t>and </a:t>
            </a:r>
            <a:r>
              <a:rPr lang="en-US" sz="1800" b="1" dirty="0">
                <a:latin typeface="Century Gothic"/>
                <a:cs typeface="Arial"/>
              </a:rPr>
              <a:t>justice </a:t>
            </a:r>
            <a:r>
              <a:rPr lang="en-US" sz="1800" dirty="0">
                <a:latin typeface="Century Gothic"/>
                <a:cs typeface="Arial"/>
              </a:rPr>
              <a:t>to underserved communities and regional stakeholders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F9EEF8-5694-DA53-DEA0-4241FD833EDA}"/>
              </a:ext>
            </a:extLst>
          </p:cNvPr>
          <p:cNvCxnSpPr>
            <a:cxnSpLocks/>
          </p:cNvCxnSpPr>
          <p:nvPr/>
        </p:nvCxnSpPr>
        <p:spPr>
          <a:xfrm>
            <a:off x="8982732" y="3912016"/>
            <a:ext cx="0" cy="210312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  <a:effectLst>
            <a:outerShdw blurRad="12700" dist="127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1F5006-A5E9-0AE6-C1AE-DA2BEF2414F6}"/>
              </a:ext>
            </a:extLst>
          </p:cNvPr>
          <p:cNvCxnSpPr>
            <a:cxnSpLocks/>
          </p:cNvCxnSpPr>
          <p:nvPr/>
        </p:nvCxnSpPr>
        <p:spPr>
          <a:xfrm>
            <a:off x="6099624" y="3912016"/>
            <a:ext cx="0" cy="210312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  <a:effectLst>
            <a:outerShdw blurRad="12700" dist="127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502249-96F1-C254-5DFA-9A44904A3CFD}"/>
              </a:ext>
            </a:extLst>
          </p:cNvPr>
          <p:cNvCxnSpPr>
            <a:cxnSpLocks/>
          </p:cNvCxnSpPr>
          <p:nvPr/>
        </p:nvCxnSpPr>
        <p:spPr>
          <a:xfrm>
            <a:off x="2966679" y="3912016"/>
            <a:ext cx="0" cy="210312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  <a:effectLst>
            <a:outerShdw blurRad="12700" dist="12700" dir="2700000" algn="tl" rotWithShape="0">
              <a:schemeClr val="bg1">
                <a:lumMod val="8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655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66FAC869-0187-E44E-BF19-ED53C21716E7}"/>
              </a:ext>
            </a:extLst>
          </p:cNvPr>
          <p:cNvSpPr/>
          <p:nvPr/>
        </p:nvSpPr>
        <p:spPr>
          <a:xfrm>
            <a:off x="8228342" y="1707782"/>
            <a:ext cx="1239352" cy="1239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811309-E75E-994B-A5BB-D3E7B39C99AF}"/>
              </a:ext>
            </a:extLst>
          </p:cNvPr>
          <p:cNvSpPr/>
          <p:nvPr/>
        </p:nvSpPr>
        <p:spPr>
          <a:xfrm>
            <a:off x="2724306" y="1707782"/>
            <a:ext cx="1239352" cy="12393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C70149-CBAD-4516-B689-3B4D92758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681" y="3392995"/>
            <a:ext cx="4134405" cy="2059397"/>
          </a:xfrm>
        </p:spPr>
        <p:txBody>
          <a:bodyPr>
            <a:no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3600" b="1" dirty="0"/>
              <a:t>1. </a:t>
            </a:r>
            <a:r>
              <a:rPr lang="en-US" sz="3600" dirty="0"/>
              <a:t>Define what hydrogen is and why it is important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E17DD-9900-4A59-8B8B-23FB4950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015B9C-091E-334E-976F-ABE0AA494347}"/>
              </a:ext>
            </a:extLst>
          </p:cNvPr>
          <p:cNvSpPr/>
          <p:nvPr/>
        </p:nvSpPr>
        <p:spPr>
          <a:xfrm>
            <a:off x="6720716" y="3392995"/>
            <a:ext cx="4292592" cy="2202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3600" b="1" dirty="0">
                <a:latin typeface="Century Gothic" panose="020B0502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>
                <a:latin typeface="Century Gothic" panose="020B0502020202020204" pitchFamily="34" charset="0"/>
                <a:cs typeface="Arial" panose="020B0604020202020204" pitchFamily="34" charset="0"/>
              </a:rPr>
              <a:t>Introduce Appalachian Hydrogen Hub Opportunities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DBDBE8-E1AE-484D-9F56-F10145A442FF}"/>
              </a:ext>
            </a:extLst>
          </p:cNvPr>
          <p:cNvCxnSpPr/>
          <p:nvPr/>
        </p:nvCxnSpPr>
        <p:spPr>
          <a:xfrm>
            <a:off x="1216681" y="3170064"/>
            <a:ext cx="4254604" cy="0"/>
          </a:xfrm>
          <a:prstGeom prst="line">
            <a:avLst/>
          </a:prstGeom>
          <a:ln w="571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3A08F5-AB7B-9841-87F1-25335E726695}"/>
              </a:ext>
            </a:extLst>
          </p:cNvPr>
          <p:cNvCxnSpPr/>
          <p:nvPr/>
        </p:nvCxnSpPr>
        <p:spPr>
          <a:xfrm>
            <a:off x="6758703" y="3170064"/>
            <a:ext cx="4254604" cy="0"/>
          </a:xfrm>
          <a:prstGeom prst="line">
            <a:avLst/>
          </a:prstGeom>
          <a:ln w="571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383A56-EB64-894D-A043-476B4B9EBA63}"/>
              </a:ext>
            </a:extLst>
          </p:cNvPr>
          <p:cNvCxnSpPr>
            <a:cxnSpLocks/>
          </p:cNvCxnSpPr>
          <p:nvPr/>
        </p:nvCxnSpPr>
        <p:spPr>
          <a:xfrm>
            <a:off x="6096000" y="2070517"/>
            <a:ext cx="0" cy="3638815"/>
          </a:xfrm>
          <a:prstGeom prst="line">
            <a:avLst/>
          </a:prstGeom>
          <a:ln w="571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58">
            <a:extLst>
              <a:ext uri="{FF2B5EF4-FFF2-40B4-BE49-F238E27FC236}">
                <a16:creationId xmlns:a16="http://schemas.microsoft.com/office/drawing/2014/main" id="{4B039052-4B0C-3648-B2AB-C9ECA2DC87DD}"/>
              </a:ext>
            </a:extLst>
          </p:cNvPr>
          <p:cNvSpPr>
            <a:spLocks noEditPoints="1"/>
          </p:cNvSpPr>
          <p:nvPr/>
        </p:nvSpPr>
        <p:spPr bwMode="auto">
          <a:xfrm>
            <a:off x="2955422" y="1894082"/>
            <a:ext cx="777120" cy="851638"/>
          </a:xfrm>
          <a:custGeom>
            <a:avLst/>
            <a:gdLst>
              <a:gd name="T0" fmla="*/ 132 w 146"/>
              <a:gd name="T1" fmla="*/ 74 h 160"/>
              <a:gd name="T2" fmla="*/ 129 w 146"/>
              <a:gd name="T3" fmla="*/ 24 h 160"/>
              <a:gd name="T4" fmla="*/ 97 w 146"/>
              <a:gd name="T5" fmla="*/ 25 h 160"/>
              <a:gd name="T6" fmla="*/ 46 w 146"/>
              <a:gd name="T7" fmla="*/ 34 h 160"/>
              <a:gd name="T8" fmla="*/ 12 w 146"/>
              <a:gd name="T9" fmla="*/ 25 h 160"/>
              <a:gd name="T10" fmla="*/ 20 w 146"/>
              <a:gd name="T11" fmla="*/ 80 h 160"/>
              <a:gd name="T12" fmla="*/ 27 w 146"/>
              <a:gd name="T13" fmla="*/ 130 h 160"/>
              <a:gd name="T14" fmla="*/ 49 w 146"/>
              <a:gd name="T15" fmla="*/ 135 h 160"/>
              <a:gd name="T16" fmla="*/ 100 w 146"/>
              <a:gd name="T17" fmla="*/ 127 h 160"/>
              <a:gd name="T18" fmla="*/ 135 w 146"/>
              <a:gd name="T19" fmla="*/ 135 h 160"/>
              <a:gd name="T20" fmla="*/ 17 w 146"/>
              <a:gd name="T21" fmla="*/ 33 h 160"/>
              <a:gd name="T22" fmla="*/ 13 w 146"/>
              <a:gd name="T23" fmla="*/ 38 h 160"/>
              <a:gd name="T24" fmla="*/ 27 w 146"/>
              <a:gd name="T25" fmla="*/ 120 h 160"/>
              <a:gd name="T26" fmla="*/ 26 w 146"/>
              <a:gd name="T27" fmla="*/ 87 h 160"/>
              <a:gd name="T28" fmla="*/ 37 w 146"/>
              <a:gd name="T29" fmla="*/ 119 h 160"/>
              <a:gd name="T30" fmla="*/ 41 w 146"/>
              <a:gd name="T31" fmla="*/ 74 h 160"/>
              <a:gd name="T32" fmla="*/ 41 w 146"/>
              <a:gd name="T33" fmla="*/ 62 h 160"/>
              <a:gd name="T34" fmla="*/ 12 w 146"/>
              <a:gd name="T35" fmla="*/ 51 h 160"/>
              <a:gd name="T36" fmla="*/ 44 w 146"/>
              <a:gd name="T37" fmla="*/ 43 h 160"/>
              <a:gd name="T38" fmla="*/ 89 w 146"/>
              <a:gd name="T39" fmla="*/ 52 h 160"/>
              <a:gd name="T40" fmla="*/ 95 w 146"/>
              <a:gd name="T41" fmla="*/ 55 h 160"/>
              <a:gd name="T42" fmla="*/ 89 w 146"/>
              <a:gd name="T43" fmla="*/ 29 h 160"/>
              <a:gd name="T44" fmla="*/ 55 w 146"/>
              <a:gd name="T45" fmla="*/ 36 h 160"/>
              <a:gd name="T46" fmla="*/ 62 w 146"/>
              <a:gd name="T47" fmla="*/ 49 h 160"/>
              <a:gd name="T48" fmla="*/ 53 w 146"/>
              <a:gd name="T49" fmla="*/ 45 h 160"/>
              <a:gd name="T50" fmla="*/ 62 w 146"/>
              <a:gd name="T51" fmla="*/ 112 h 160"/>
              <a:gd name="T52" fmla="*/ 52 w 146"/>
              <a:gd name="T53" fmla="*/ 105 h 160"/>
              <a:gd name="T54" fmla="*/ 58 w 146"/>
              <a:gd name="T55" fmla="*/ 132 h 160"/>
              <a:gd name="T56" fmla="*/ 91 w 146"/>
              <a:gd name="T57" fmla="*/ 124 h 160"/>
              <a:gd name="T58" fmla="*/ 84 w 146"/>
              <a:gd name="T59" fmla="*/ 112 h 160"/>
              <a:gd name="T60" fmla="*/ 93 w 146"/>
              <a:gd name="T61" fmla="*/ 115 h 160"/>
              <a:gd name="T62" fmla="*/ 73 w 146"/>
              <a:gd name="T63" fmla="*/ 107 h 160"/>
              <a:gd name="T64" fmla="*/ 50 w 146"/>
              <a:gd name="T65" fmla="*/ 80 h 160"/>
              <a:gd name="T66" fmla="*/ 73 w 146"/>
              <a:gd name="T67" fmla="*/ 54 h 160"/>
              <a:gd name="T68" fmla="*/ 97 w 146"/>
              <a:gd name="T69" fmla="*/ 80 h 160"/>
              <a:gd name="T70" fmla="*/ 132 w 146"/>
              <a:gd name="T71" fmla="*/ 41 h 160"/>
              <a:gd name="T72" fmla="*/ 129 w 146"/>
              <a:gd name="T73" fmla="*/ 33 h 160"/>
              <a:gd name="T74" fmla="*/ 134 w 146"/>
              <a:gd name="T75" fmla="*/ 51 h 160"/>
              <a:gd name="T76" fmla="*/ 105 w 146"/>
              <a:gd name="T77" fmla="*/ 62 h 160"/>
              <a:gd name="T78" fmla="*/ 106 w 146"/>
              <a:gd name="T79" fmla="*/ 74 h 160"/>
              <a:gd name="T80" fmla="*/ 106 w 146"/>
              <a:gd name="T81" fmla="*/ 80 h 160"/>
              <a:gd name="T82" fmla="*/ 126 w 146"/>
              <a:gd name="T83" fmla="*/ 119 h 160"/>
              <a:gd name="T84" fmla="*/ 129 w 146"/>
              <a:gd name="T85" fmla="*/ 127 h 160"/>
              <a:gd name="T86" fmla="*/ 102 w 146"/>
              <a:gd name="T87" fmla="*/ 118 h 160"/>
              <a:gd name="T88" fmla="*/ 125 w 146"/>
              <a:gd name="T89" fmla="*/ 93 h 160"/>
              <a:gd name="T90" fmla="*/ 73 w 146"/>
              <a:gd name="T91" fmla="*/ 66 h 160"/>
              <a:gd name="T92" fmla="*/ 73 w 146"/>
              <a:gd name="T93" fmla="*/ 94 h 160"/>
              <a:gd name="T94" fmla="*/ 73 w 146"/>
              <a:gd name="T95" fmla="*/ 66 h 160"/>
              <a:gd name="T96" fmla="*/ 68 w 146"/>
              <a:gd name="T97" fmla="*/ 8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6" h="160">
                <a:moveTo>
                  <a:pt x="132" y="87"/>
                </a:moveTo>
                <a:cubicBezTo>
                  <a:pt x="131" y="84"/>
                  <a:pt x="129" y="82"/>
                  <a:pt x="127" y="80"/>
                </a:cubicBezTo>
                <a:cubicBezTo>
                  <a:pt x="129" y="78"/>
                  <a:pt x="131" y="76"/>
                  <a:pt x="132" y="74"/>
                </a:cubicBezTo>
                <a:cubicBezTo>
                  <a:pt x="143" y="61"/>
                  <a:pt x="146" y="50"/>
                  <a:pt x="142" y="42"/>
                </a:cubicBezTo>
                <a:cubicBezTo>
                  <a:pt x="144" y="35"/>
                  <a:pt x="141" y="28"/>
                  <a:pt x="135" y="25"/>
                </a:cubicBezTo>
                <a:cubicBezTo>
                  <a:pt x="133" y="24"/>
                  <a:pt x="131" y="24"/>
                  <a:pt x="129" y="24"/>
                </a:cubicBezTo>
                <a:cubicBezTo>
                  <a:pt x="124" y="24"/>
                  <a:pt x="120" y="27"/>
                  <a:pt x="117" y="31"/>
                </a:cubicBezTo>
                <a:cubicBezTo>
                  <a:pt x="112" y="31"/>
                  <a:pt x="106" y="32"/>
                  <a:pt x="100" y="34"/>
                </a:cubicBezTo>
                <a:cubicBezTo>
                  <a:pt x="99" y="31"/>
                  <a:pt x="98" y="28"/>
                  <a:pt x="97" y="25"/>
                </a:cubicBezTo>
                <a:cubicBezTo>
                  <a:pt x="91" y="9"/>
                  <a:pt x="83" y="0"/>
                  <a:pt x="73" y="0"/>
                </a:cubicBezTo>
                <a:cubicBezTo>
                  <a:pt x="64" y="0"/>
                  <a:pt x="55" y="9"/>
                  <a:pt x="49" y="25"/>
                </a:cubicBezTo>
                <a:cubicBezTo>
                  <a:pt x="48" y="28"/>
                  <a:pt x="47" y="31"/>
                  <a:pt x="46" y="34"/>
                </a:cubicBezTo>
                <a:cubicBezTo>
                  <a:pt x="40" y="32"/>
                  <a:pt x="35" y="31"/>
                  <a:pt x="29" y="31"/>
                </a:cubicBezTo>
                <a:cubicBezTo>
                  <a:pt x="27" y="27"/>
                  <a:pt x="22" y="24"/>
                  <a:pt x="17" y="24"/>
                </a:cubicBezTo>
                <a:cubicBezTo>
                  <a:pt x="16" y="24"/>
                  <a:pt x="14" y="24"/>
                  <a:pt x="12" y="25"/>
                </a:cubicBezTo>
                <a:cubicBezTo>
                  <a:pt x="5" y="28"/>
                  <a:pt x="2" y="35"/>
                  <a:pt x="4" y="42"/>
                </a:cubicBezTo>
                <a:cubicBezTo>
                  <a:pt x="0" y="50"/>
                  <a:pt x="4" y="61"/>
                  <a:pt x="14" y="74"/>
                </a:cubicBezTo>
                <a:cubicBezTo>
                  <a:pt x="16" y="76"/>
                  <a:pt x="18" y="78"/>
                  <a:pt x="20" y="80"/>
                </a:cubicBezTo>
                <a:cubicBezTo>
                  <a:pt x="18" y="82"/>
                  <a:pt x="16" y="84"/>
                  <a:pt x="14" y="87"/>
                </a:cubicBezTo>
                <a:cubicBezTo>
                  <a:pt x="3" y="100"/>
                  <a:pt x="0" y="112"/>
                  <a:pt x="5" y="120"/>
                </a:cubicBezTo>
                <a:cubicBezTo>
                  <a:pt x="8" y="126"/>
                  <a:pt x="16" y="130"/>
                  <a:pt x="27" y="130"/>
                </a:cubicBezTo>
                <a:cubicBezTo>
                  <a:pt x="31" y="130"/>
                  <a:pt x="34" y="129"/>
                  <a:pt x="38" y="129"/>
                </a:cubicBezTo>
                <a:cubicBezTo>
                  <a:pt x="41" y="128"/>
                  <a:pt x="44" y="128"/>
                  <a:pt x="46" y="127"/>
                </a:cubicBezTo>
                <a:cubicBezTo>
                  <a:pt x="47" y="130"/>
                  <a:pt x="48" y="132"/>
                  <a:pt x="49" y="135"/>
                </a:cubicBezTo>
                <a:cubicBezTo>
                  <a:pt x="55" y="151"/>
                  <a:pt x="64" y="160"/>
                  <a:pt x="73" y="160"/>
                </a:cubicBezTo>
                <a:cubicBezTo>
                  <a:pt x="83" y="160"/>
                  <a:pt x="91" y="151"/>
                  <a:pt x="97" y="135"/>
                </a:cubicBezTo>
                <a:cubicBezTo>
                  <a:pt x="98" y="132"/>
                  <a:pt x="99" y="130"/>
                  <a:pt x="100" y="127"/>
                </a:cubicBezTo>
                <a:cubicBezTo>
                  <a:pt x="106" y="128"/>
                  <a:pt x="112" y="129"/>
                  <a:pt x="117" y="130"/>
                </a:cubicBezTo>
                <a:cubicBezTo>
                  <a:pt x="120" y="134"/>
                  <a:pt x="124" y="136"/>
                  <a:pt x="129" y="136"/>
                </a:cubicBezTo>
                <a:cubicBezTo>
                  <a:pt x="131" y="136"/>
                  <a:pt x="133" y="136"/>
                  <a:pt x="135" y="135"/>
                </a:cubicBezTo>
                <a:cubicBezTo>
                  <a:pt x="141" y="133"/>
                  <a:pt x="144" y="125"/>
                  <a:pt x="142" y="119"/>
                </a:cubicBezTo>
                <a:cubicBezTo>
                  <a:pt x="146" y="110"/>
                  <a:pt x="143" y="99"/>
                  <a:pt x="132" y="87"/>
                </a:cubicBezTo>
                <a:close/>
                <a:moveTo>
                  <a:pt x="17" y="33"/>
                </a:moveTo>
                <a:cubicBezTo>
                  <a:pt x="21" y="33"/>
                  <a:pt x="24" y="38"/>
                  <a:pt x="21" y="41"/>
                </a:cubicBezTo>
                <a:cubicBezTo>
                  <a:pt x="20" y="42"/>
                  <a:pt x="19" y="43"/>
                  <a:pt x="17" y="43"/>
                </a:cubicBezTo>
                <a:cubicBezTo>
                  <a:pt x="15" y="43"/>
                  <a:pt x="13" y="41"/>
                  <a:pt x="13" y="38"/>
                </a:cubicBezTo>
                <a:cubicBezTo>
                  <a:pt x="13" y="35"/>
                  <a:pt x="15" y="33"/>
                  <a:pt x="17" y="33"/>
                </a:cubicBezTo>
                <a:close/>
                <a:moveTo>
                  <a:pt x="37" y="119"/>
                </a:moveTo>
                <a:cubicBezTo>
                  <a:pt x="33" y="120"/>
                  <a:pt x="30" y="120"/>
                  <a:pt x="27" y="120"/>
                </a:cubicBezTo>
                <a:cubicBezTo>
                  <a:pt x="20" y="120"/>
                  <a:pt x="15" y="119"/>
                  <a:pt x="13" y="115"/>
                </a:cubicBezTo>
                <a:cubicBezTo>
                  <a:pt x="10" y="111"/>
                  <a:pt x="13" y="102"/>
                  <a:pt x="21" y="93"/>
                </a:cubicBezTo>
                <a:cubicBezTo>
                  <a:pt x="23" y="91"/>
                  <a:pt x="25" y="89"/>
                  <a:pt x="26" y="87"/>
                </a:cubicBezTo>
                <a:cubicBezTo>
                  <a:pt x="31" y="91"/>
                  <a:pt x="36" y="95"/>
                  <a:pt x="41" y="99"/>
                </a:cubicBezTo>
                <a:cubicBezTo>
                  <a:pt x="42" y="105"/>
                  <a:pt x="43" y="111"/>
                  <a:pt x="44" y="118"/>
                </a:cubicBezTo>
                <a:cubicBezTo>
                  <a:pt x="42" y="118"/>
                  <a:pt x="39" y="119"/>
                  <a:pt x="37" y="119"/>
                </a:cubicBezTo>
                <a:close/>
                <a:moveTo>
                  <a:pt x="41" y="86"/>
                </a:moveTo>
                <a:cubicBezTo>
                  <a:pt x="38" y="84"/>
                  <a:pt x="36" y="82"/>
                  <a:pt x="33" y="80"/>
                </a:cubicBezTo>
                <a:cubicBezTo>
                  <a:pt x="36" y="78"/>
                  <a:pt x="38" y="76"/>
                  <a:pt x="41" y="74"/>
                </a:cubicBezTo>
                <a:cubicBezTo>
                  <a:pt x="41" y="76"/>
                  <a:pt x="41" y="78"/>
                  <a:pt x="41" y="80"/>
                </a:cubicBezTo>
                <a:cubicBezTo>
                  <a:pt x="41" y="82"/>
                  <a:pt x="41" y="84"/>
                  <a:pt x="41" y="86"/>
                </a:cubicBezTo>
                <a:close/>
                <a:moveTo>
                  <a:pt x="41" y="62"/>
                </a:moveTo>
                <a:cubicBezTo>
                  <a:pt x="36" y="65"/>
                  <a:pt x="31" y="69"/>
                  <a:pt x="26" y="74"/>
                </a:cubicBezTo>
                <a:cubicBezTo>
                  <a:pt x="25" y="72"/>
                  <a:pt x="23" y="70"/>
                  <a:pt x="21" y="68"/>
                </a:cubicBezTo>
                <a:cubicBezTo>
                  <a:pt x="16" y="62"/>
                  <a:pt x="13" y="56"/>
                  <a:pt x="12" y="51"/>
                </a:cubicBezTo>
                <a:cubicBezTo>
                  <a:pt x="14" y="52"/>
                  <a:pt x="16" y="52"/>
                  <a:pt x="17" y="52"/>
                </a:cubicBezTo>
                <a:cubicBezTo>
                  <a:pt x="24" y="52"/>
                  <a:pt x="30" y="47"/>
                  <a:pt x="31" y="40"/>
                </a:cubicBezTo>
                <a:cubicBezTo>
                  <a:pt x="36" y="41"/>
                  <a:pt x="40" y="42"/>
                  <a:pt x="44" y="43"/>
                </a:cubicBezTo>
                <a:cubicBezTo>
                  <a:pt x="43" y="49"/>
                  <a:pt x="42" y="55"/>
                  <a:pt x="41" y="62"/>
                </a:cubicBezTo>
                <a:close/>
                <a:moveTo>
                  <a:pt x="95" y="55"/>
                </a:moveTo>
                <a:cubicBezTo>
                  <a:pt x="93" y="54"/>
                  <a:pt x="91" y="53"/>
                  <a:pt x="89" y="52"/>
                </a:cubicBezTo>
                <a:cubicBezTo>
                  <a:pt x="88" y="51"/>
                  <a:pt x="86" y="50"/>
                  <a:pt x="84" y="49"/>
                </a:cubicBezTo>
                <a:cubicBezTo>
                  <a:pt x="87" y="48"/>
                  <a:pt x="90" y="46"/>
                  <a:pt x="93" y="45"/>
                </a:cubicBezTo>
                <a:cubicBezTo>
                  <a:pt x="94" y="49"/>
                  <a:pt x="94" y="52"/>
                  <a:pt x="95" y="55"/>
                </a:cubicBezTo>
                <a:close/>
                <a:moveTo>
                  <a:pt x="58" y="29"/>
                </a:moveTo>
                <a:cubicBezTo>
                  <a:pt x="62" y="17"/>
                  <a:pt x="68" y="10"/>
                  <a:pt x="73" y="10"/>
                </a:cubicBezTo>
                <a:cubicBezTo>
                  <a:pt x="78" y="10"/>
                  <a:pt x="84" y="17"/>
                  <a:pt x="89" y="29"/>
                </a:cubicBezTo>
                <a:cubicBezTo>
                  <a:pt x="89" y="31"/>
                  <a:pt x="90" y="34"/>
                  <a:pt x="91" y="36"/>
                </a:cubicBezTo>
                <a:cubicBezTo>
                  <a:pt x="85" y="38"/>
                  <a:pt x="79" y="41"/>
                  <a:pt x="73" y="43"/>
                </a:cubicBezTo>
                <a:cubicBezTo>
                  <a:pt x="67" y="41"/>
                  <a:pt x="61" y="38"/>
                  <a:pt x="55" y="36"/>
                </a:cubicBezTo>
                <a:cubicBezTo>
                  <a:pt x="56" y="34"/>
                  <a:pt x="57" y="31"/>
                  <a:pt x="58" y="29"/>
                </a:cubicBezTo>
                <a:close/>
                <a:moveTo>
                  <a:pt x="53" y="45"/>
                </a:moveTo>
                <a:cubicBezTo>
                  <a:pt x="56" y="46"/>
                  <a:pt x="59" y="48"/>
                  <a:pt x="62" y="49"/>
                </a:cubicBezTo>
                <a:cubicBezTo>
                  <a:pt x="60" y="50"/>
                  <a:pt x="59" y="51"/>
                  <a:pt x="57" y="52"/>
                </a:cubicBezTo>
                <a:cubicBezTo>
                  <a:pt x="55" y="53"/>
                  <a:pt x="53" y="54"/>
                  <a:pt x="52" y="55"/>
                </a:cubicBezTo>
                <a:cubicBezTo>
                  <a:pt x="52" y="52"/>
                  <a:pt x="53" y="49"/>
                  <a:pt x="53" y="45"/>
                </a:cubicBezTo>
                <a:close/>
                <a:moveTo>
                  <a:pt x="52" y="105"/>
                </a:moveTo>
                <a:cubicBezTo>
                  <a:pt x="53" y="107"/>
                  <a:pt x="55" y="108"/>
                  <a:pt x="57" y="109"/>
                </a:cubicBezTo>
                <a:cubicBezTo>
                  <a:pt x="59" y="110"/>
                  <a:pt x="61" y="111"/>
                  <a:pt x="62" y="112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3"/>
                  <a:pt x="56" y="114"/>
                  <a:pt x="53" y="115"/>
                </a:cubicBezTo>
                <a:cubicBezTo>
                  <a:pt x="53" y="112"/>
                  <a:pt x="52" y="109"/>
                  <a:pt x="52" y="105"/>
                </a:cubicBezTo>
                <a:close/>
                <a:moveTo>
                  <a:pt x="89" y="132"/>
                </a:moveTo>
                <a:cubicBezTo>
                  <a:pt x="84" y="144"/>
                  <a:pt x="78" y="151"/>
                  <a:pt x="73" y="151"/>
                </a:cubicBezTo>
                <a:cubicBezTo>
                  <a:pt x="68" y="151"/>
                  <a:pt x="62" y="144"/>
                  <a:pt x="58" y="132"/>
                </a:cubicBezTo>
                <a:cubicBezTo>
                  <a:pt x="57" y="129"/>
                  <a:pt x="56" y="127"/>
                  <a:pt x="55" y="124"/>
                </a:cubicBezTo>
                <a:cubicBezTo>
                  <a:pt x="61" y="122"/>
                  <a:pt x="67" y="120"/>
                  <a:pt x="73" y="117"/>
                </a:cubicBezTo>
                <a:cubicBezTo>
                  <a:pt x="79" y="120"/>
                  <a:pt x="85" y="122"/>
                  <a:pt x="91" y="124"/>
                </a:cubicBezTo>
                <a:cubicBezTo>
                  <a:pt x="90" y="127"/>
                  <a:pt x="89" y="129"/>
                  <a:pt x="89" y="132"/>
                </a:cubicBezTo>
                <a:close/>
                <a:moveTo>
                  <a:pt x="93" y="115"/>
                </a:moveTo>
                <a:cubicBezTo>
                  <a:pt x="90" y="114"/>
                  <a:pt x="87" y="113"/>
                  <a:pt x="84" y="112"/>
                </a:cubicBezTo>
                <a:cubicBezTo>
                  <a:pt x="86" y="111"/>
                  <a:pt x="88" y="110"/>
                  <a:pt x="89" y="109"/>
                </a:cubicBezTo>
                <a:cubicBezTo>
                  <a:pt x="91" y="108"/>
                  <a:pt x="93" y="107"/>
                  <a:pt x="95" y="105"/>
                </a:cubicBezTo>
                <a:cubicBezTo>
                  <a:pt x="94" y="109"/>
                  <a:pt x="94" y="112"/>
                  <a:pt x="93" y="115"/>
                </a:cubicBezTo>
                <a:close/>
                <a:moveTo>
                  <a:pt x="96" y="94"/>
                </a:moveTo>
                <a:cubicBezTo>
                  <a:pt x="92" y="96"/>
                  <a:pt x="89" y="98"/>
                  <a:pt x="85" y="101"/>
                </a:cubicBezTo>
                <a:cubicBezTo>
                  <a:pt x="81" y="103"/>
                  <a:pt x="77" y="105"/>
                  <a:pt x="73" y="107"/>
                </a:cubicBezTo>
                <a:cubicBezTo>
                  <a:pt x="69" y="105"/>
                  <a:pt x="65" y="103"/>
                  <a:pt x="62" y="101"/>
                </a:cubicBezTo>
                <a:cubicBezTo>
                  <a:pt x="58" y="98"/>
                  <a:pt x="54" y="96"/>
                  <a:pt x="50" y="94"/>
                </a:cubicBezTo>
                <a:cubicBezTo>
                  <a:pt x="50" y="89"/>
                  <a:pt x="50" y="85"/>
                  <a:pt x="50" y="80"/>
                </a:cubicBezTo>
                <a:cubicBezTo>
                  <a:pt x="50" y="76"/>
                  <a:pt x="50" y="71"/>
                  <a:pt x="50" y="67"/>
                </a:cubicBezTo>
                <a:cubicBezTo>
                  <a:pt x="54" y="65"/>
                  <a:pt x="58" y="62"/>
                  <a:pt x="62" y="60"/>
                </a:cubicBezTo>
                <a:cubicBezTo>
                  <a:pt x="65" y="58"/>
                  <a:pt x="69" y="56"/>
                  <a:pt x="73" y="54"/>
                </a:cubicBezTo>
                <a:cubicBezTo>
                  <a:pt x="77" y="56"/>
                  <a:pt x="81" y="58"/>
                  <a:pt x="85" y="60"/>
                </a:cubicBezTo>
                <a:cubicBezTo>
                  <a:pt x="89" y="62"/>
                  <a:pt x="92" y="65"/>
                  <a:pt x="96" y="67"/>
                </a:cubicBezTo>
                <a:cubicBezTo>
                  <a:pt x="96" y="71"/>
                  <a:pt x="97" y="76"/>
                  <a:pt x="97" y="80"/>
                </a:cubicBezTo>
                <a:cubicBezTo>
                  <a:pt x="97" y="85"/>
                  <a:pt x="96" y="89"/>
                  <a:pt x="96" y="94"/>
                </a:cubicBezTo>
                <a:close/>
                <a:moveTo>
                  <a:pt x="129" y="33"/>
                </a:moveTo>
                <a:cubicBezTo>
                  <a:pt x="133" y="33"/>
                  <a:pt x="135" y="38"/>
                  <a:pt x="132" y="41"/>
                </a:cubicBezTo>
                <a:cubicBezTo>
                  <a:pt x="131" y="42"/>
                  <a:pt x="130" y="43"/>
                  <a:pt x="129" y="43"/>
                </a:cubicBezTo>
                <a:cubicBezTo>
                  <a:pt x="127" y="43"/>
                  <a:pt x="124" y="41"/>
                  <a:pt x="124" y="38"/>
                </a:cubicBezTo>
                <a:cubicBezTo>
                  <a:pt x="124" y="35"/>
                  <a:pt x="126" y="33"/>
                  <a:pt x="129" y="33"/>
                </a:cubicBezTo>
                <a:close/>
                <a:moveTo>
                  <a:pt x="115" y="40"/>
                </a:moveTo>
                <a:cubicBezTo>
                  <a:pt x="116" y="47"/>
                  <a:pt x="123" y="52"/>
                  <a:pt x="129" y="52"/>
                </a:cubicBezTo>
                <a:cubicBezTo>
                  <a:pt x="131" y="52"/>
                  <a:pt x="133" y="52"/>
                  <a:pt x="134" y="51"/>
                </a:cubicBezTo>
                <a:cubicBezTo>
                  <a:pt x="134" y="56"/>
                  <a:pt x="130" y="62"/>
                  <a:pt x="125" y="68"/>
                </a:cubicBezTo>
                <a:cubicBezTo>
                  <a:pt x="124" y="70"/>
                  <a:pt x="122" y="72"/>
                  <a:pt x="120" y="74"/>
                </a:cubicBezTo>
                <a:cubicBezTo>
                  <a:pt x="115" y="69"/>
                  <a:pt x="110" y="65"/>
                  <a:pt x="105" y="62"/>
                </a:cubicBezTo>
                <a:cubicBezTo>
                  <a:pt x="104" y="55"/>
                  <a:pt x="103" y="49"/>
                  <a:pt x="102" y="43"/>
                </a:cubicBezTo>
                <a:cubicBezTo>
                  <a:pt x="106" y="42"/>
                  <a:pt x="111" y="41"/>
                  <a:pt x="115" y="40"/>
                </a:cubicBezTo>
                <a:close/>
                <a:moveTo>
                  <a:pt x="106" y="74"/>
                </a:moveTo>
                <a:cubicBezTo>
                  <a:pt x="108" y="76"/>
                  <a:pt x="111" y="78"/>
                  <a:pt x="113" y="80"/>
                </a:cubicBezTo>
                <a:cubicBezTo>
                  <a:pt x="111" y="82"/>
                  <a:pt x="108" y="84"/>
                  <a:pt x="106" y="86"/>
                </a:cubicBezTo>
                <a:cubicBezTo>
                  <a:pt x="106" y="84"/>
                  <a:pt x="106" y="82"/>
                  <a:pt x="106" y="80"/>
                </a:cubicBezTo>
                <a:cubicBezTo>
                  <a:pt x="106" y="78"/>
                  <a:pt x="106" y="76"/>
                  <a:pt x="106" y="74"/>
                </a:cubicBezTo>
                <a:close/>
                <a:moveTo>
                  <a:pt x="129" y="127"/>
                </a:moveTo>
                <a:cubicBezTo>
                  <a:pt x="125" y="127"/>
                  <a:pt x="123" y="122"/>
                  <a:pt x="126" y="119"/>
                </a:cubicBezTo>
                <a:cubicBezTo>
                  <a:pt x="127" y="118"/>
                  <a:pt x="128" y="118"/>
                  <a:pt x="129" y="118"/>
                </a:cubicBezTo>
                <a:cubicBezTo>
                  <a:pt x="131" y="118"/>
                  <a:pt x="134" y="120"/>
                  <a:pt x="134" y="122"/>
                </a:cubicBezTo>
                <a:cubicBezTo>
                  <a:pt x="134" y="125"/>
                  <a:pt x="132" y="127"/>
                  <a:pt x="129" y="127"/>
                </a:cubicBezTo>
                <a:close/>
                <a:moveTo>
                  <a:pt x="129" y="108"/>
                </a:moveTo>
                <a:cubicBezTo>
                  <a:pt x="123" y="108"/>
                  <a:pt x="116" y="113"/>
                  <a:pt x="115" y="120"/>
                </a:cubicBezTo>
                <a:cubicBezTo>
                  <a:pt x="111" y="120"/>
                  <a:pt x="106" y="119"/>
                  <a:pt x="102" y="118"/>
                </a:cubicBezTo>
                <a:cubicBezTo>
                  <a:pt x="103" y="111"/>
                  <a:pt x="104" y="105"/>
                  <a:pt x="105" y="99"/>
                </a:cubicBezTo>
                <a:cubicBezTo>
                  <a:pt x="110" y="95"/>
                  <a:pt x="115" y="91"/>
                  <a:pt x="120" y="87"/>
                </a:cubicBezTo>
                <a:cubicBezTo>
                  <a:pt x="122" y="89"/>
                  <a:pt x="124" y="91"/>
                  <a:pt x="125" y="93"/>
                </a:cubicBezTo>
                <a:cubicBezTo>
                  <a:pt x="130" y="99"/>
                  <a:pt x="134" y="105"/>
                  <a:pt x="134" y="109"/>
                </a:cubicBezTo>
                <a:cubicBezTo>
                  <a:pt x="133" y="109"/>
                  <a:pt x="131" y="108"/>
                  <a:pt x="129" y="108"/>
                </a:cubicBezTo>
                <a:close/>
                <a:moveTo>
                  <a:pt x="73" y="66"/>
                </a:moveTo>
                <a:cubicBezTo>
                  <a:pt x="71" y="66"/>
                  <a:pt x="70" y="67"/>
                  <a:pt x="68" y="67"/>
                </a:cubicBezTo>
                <a:cubicBezTo>
                  <a:pt x="63" y="70"/>
                  <a:pt x="59" y="75"/>
                  <a:pt x="59" y="80"/>
                </a:cubicBezTo>
                <a:cubicBezTo>
                  <a:pt x="59" y="88"/>
                  <a:pt x="65" y="94"/>
                  <a:pt x="73" y="94"/>
                </a:cubicBezTo>
                <a:cubicBezTo>
                  <a:pt x="79" y="94"/>
                  <a:pt x="84" y="91"/>
                  <a:pt x="86" y="86"/>
                </a:cubicBezTo>
                <a:cubicBezTo>
                  <a:pt x="88" y="80"/>
                  <a:pt x="87" y="74"/>
                  <a:pt x="83" y="70"/>
                </a:cubicBezTo>
                <a:cubicBezTo>
                  <a:pt x="80" y="68"/>
                  <a:pt x="77" y="66"/>
                  <a:pt x="73" y="66"/>
                </a:cubicBezTo>
                <a:close/>
                <a:moveTo>
                  <a:pt x="76" y="83"/>
                </a:moveTo>
                <a:cubicBezTo>
                  <a:pt x="75" y="84"/>
                  <a:pt x="74" y="85"/>
                  <a:pt x="73" y="85"/>
                </a:cubicBezTo>
                <a:cubicBezTo>
                  <a:pt x="71" y="85"/>
                  <a:pt x="68" y="83"/>
                  <a:pt x="68" y="80"/>
                </a:cubicBezTo>
                <a:cubicBezTo>
                  <a:pt x="68" y="78"/>
                  <a:pt x="71" y="76"/>
                  <a:pt x="73" y="76"/>
                </a:cubicBezTo>
                <a:cubicBezTo>
                  <a:pt x="77" y="76"/>
                  <a:pt x="79" y="81"/>
                  <a:pt x="76" y="83"/>
                </a:cubicBezTo>
                <a:close/>
              </a:path>
            </a:pathLst>
          </a:custGeom>
          <a:solidFill>
            <a:srgbClr val="98C9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CD6C3DF1-02D1-D444-AAA3-1E5B51B50617}"/>
              </a:ext>
            </a:extLst>
          </p:cNvPr>
          <p:cNvSpPr>
            <a:spLocks noEditPoints="1"/>
          </p:cNvSpPr>
          <p:nvPr/>
        </p:nvSpPr>
        <p:spPr bwMode="auto">
          <a:xfrm>
            <a:off x="8518404" y="1990310"/>
            <a:ext cx="733288" cy="728732"/>
          </a:xfrm>
          <a:custGeom>
            <a:avLst/>
            <a:gdLst>
              <a:gd name="T0" fmla="*/ 48 w 161"/>
              <a:gd name="T1" fmla="*/ 48 h 160"/>
              <a:gd name="T2" fmla="*/ 48 w 161"/>
              <a:gd name="T3" fmla="*/ 35 h 160"/>
              <a:gd name="T4" fmla="*/ 89 w 161"/>
              <a:gd name="T5" fmla="*/ 57 h 160"/>
              <a:gd name="T6" fmla="*/ 89 w 161"/>
              <a:gd name="T7" fmla="*/ 123 h 160"/>
              <a:gd name="T8" fmla="*/ 89 w 161"/>
              <a:gd name="T9" fmla="*/ 57 h 160"/>
              <a:gd name="T10" fmla="*/ 104 w 161"/>
              <a:gd name="T11" fmla="*/ 20 h 160"/>
              <a:gd name="T12" fmla="*/ 49 w 161"/>
              <a:gd name="T13" fmla="*/ 22 h 160"/>
              <a:gd name="T14" fmla="*/ 19 w 161"/>
              <a:gd name="T15" fmla="*/ 53 h 160"/>
              <a:gd name="T16" fmla="*/ 9 w 161"/>
              <a:gd name="T17" fmla="*/ 133 h 160"/>
              <a:gd name="T18" fmla="*/ 104 w 161"/>
              <a:gd name="T19" fmla="*/ 10 h 160"/>
              <a:gd name="T20" fmla="*/ 113 w 161"/>
              <a:gd name="T21" fmla="*/ 55 h 160"/>
              <a:gd name="T22" fmla="*/ 48 w 161"/>
              <a:gd name="T23" fmla="*/ 90 h 160"/>
              <a:gd name="T24" fmla="*/ 108 w 161"/>
              <a:gd name="T25" fmla="*/ 128 h 160"/>
              <a:gd name="T26" fmla="*/ 113 w 161"/>
              <a:gd name="T27" fmla="*/ 141 h 160"/>
              <a:gd name="T28" fmla="*/ 28 w 161"/>
              <a:gd name="T29" fmla="*/ 57 h 160"/>
              <a:gd name="T30" fmla="*/ 57 w 161"/>
              <a:gd name="T31" fmla="*/ 52 h 160"/>
              <a:gd name="T32" fmla="*/ 113 w 161"/>
              <a:gd name="T33" fmla="*/ 29 h 160"/>
              <a:gd name="T34" fmla="*/ 149 w 161"/>
              <a:gd name="T35" fmla="*/ 143 h 160"/>
              <a:gd name="T36" fmla="*/ 146 w 161"/>
              <a:gd name="T37" fmla="*/ 151 h 160"/>
              <a:gd name="T38" fmla="*/ 116 w 161"/>
              <a:gd name="T39" fmla="*/ 123 h 160"/>
              <a:gd name="T40" fmla="*/ 5 w 161"/>
              <a:gd name="T41" fmla="*/ 0 h 160"/>
              <a:gd name="T42" fmla="*/ 0 w 161"/>
              <a:gd name="T43" fmla="*/ 137 h 160"/>
              <a:gd name="T44" fmla="*/ 19 w 161"/>
              <a:gd name="T45" fmla="*/ 141 h 160"/>
              <a:gd name="T46" fmla="*/ 23 w 161"/>
              <a:gd name="T47" fmla="*/ 151 h 160"/>
              <a:gd name="T48" fmla="*/ 123 w 161"/>
              <a:gd name="T49" fmla="*/ 146 h 160"/>
              <a:gd name="T50" fmla="*/ 136 w 161"/>
              <a:gd name="T51" fmla="*/ 156 h 160"/>
              <a:gd name="T52" fmla="*/ 155 w 161"/>
              <a:gd name="T53" fmla="*/ 156 h 160"/>
              <a:gd name="T54" fmla="*/ 127 w 161"/>
              <a:gd name="T55" fmla="*/ 108 h 160"/>
              <a:gd name="T56" fmla="*/ 122 w 161"/>
              <a:gd name="T57" fmla="*/ 63 h 160"/>
              <a:gd name="T58" fmla="*/ 117 w 161"/>
              <a:gd name="T59" fmla="*/ 20 h 160"/>
              <a:gd name="T60" fmla="*/ 112 w 161"/>
              <a:gd name="T61" fmla="*/ 5 h 160"/>
              <a:gd name="T62" fmla="*/ 5 w 161"/>
              <a:gd name="T6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1" h="160">
                <a:moveTo>
                  <a:pt x="48" y="35"/>
                </a:moveTo>
                <a:cubicBezTo>
                  <a:pt x="48" y="48"/>
                  <a:pt x="48" y="48"/>
                  <a:pt x="48" y="48"/>
                </a:cubicBezTo>
                <a:cubicBezTo>
                  <a:pt x="35" y="48"/>
                  <a:pt x="35" y="48"/>
                  <a:pt x="35" y="48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lose/>
                <a:moveTo>
                  <a:pt x="89" y="57"/>
                </a:moveTo>
                <a:cubicBezTo>
                  <a:pt x="108" y="57"/>
                  <a:pt x="123" y="71"/>
                  <a:pt x="123" y="90"/>
                </a:cubicBezTo>
                <a:cubicBezTo>
                  <a:pt x="123" y="108"/>
                  <a:pt x="108" y="123"/>
                  <a:pt x="89" y="123"/>
                </a:cubicBezTo>
                <a:cubicBezTo>
                  <a:pt x="71" y="123"/>
                  <a:pt x="57" y="108"/>
                  <a:pt x="57" y="90"/>
                </a:cubicBezTo>
                <a:cubicBezTo>
                  <a:pt x="57" y="71"/>
                  <a:pt x="71" y="57"/>
                  <a:pt x="89" y="57"/>
                </a:cubicBezTo>
                <a:close/>
                <a:moveTo>
                  <a:pt x="104" y="10"/>
                </a:moveTo>
                <a:cubicBezTo>
                  <a:pt x="104" y="20"/>
                  <a:pt x="104" y="20"/>
                  <a:pt x="104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1" y="20"/>
                  <a:pt x="49" y="20"/>
                  <a:pt x="49" y="22"/>
                </a:cubicBezTo>
                <a:cubicBezTo>
                  <a:pt x="20" y="50"/>
                  <a:pt x="20" y="50"/>
                  <a:pt x="20" y="50"/>
                </a:cubicBezTo>
                <a:cubicBezTo>
                  <a:pt x="19" y="51"/>
                  <a:pt x="19" y="52"/>
                  <a:pt x="19" y="53"/>
                </a:cubicBezTo>
                <a:cubicBezTo>
                  <a:pt x="19" y="133"/>
                  <a:pt x="19" y="133"/>
                  <a:pt x="19" y="133"/>
                </a:cubicBezTo>
                <a:cubicBezTo>
                  <a:pt x="9" y="133"/>
                  <a:pt x="9" y="133"/>
                  <a:pt x="9" y="133"/>
                </a:cubicBezTo>
                <a:cubicBezTo>
                  <a:pt x="9" y="10"/>
                  <a:pt x="9" y="10"/>
                  <a:pt x="9" y="10"/>
                </a:cubicBezTo>
                <a:cubicBezTo>
                  <a:pt x="104" y="10"/>
                  <a:pt x="104" y="10"/>
                  <a:pt x="104" y="10"/>
                </a:cubicBezTo>
                <a:close/>
                <a:moveTo>
                  <a:pt x="113" y="29"/>
                </a:moveTo>
                <a:cubicBezTo>
                  <a:pt x="113" y="55"/>
                  <a:pt x="113" y="55"/>
                  <a:pt x="113" y="55"/>
                </a:cubicBezTo>
                <a:cubicBezTo>
                  <a:pt x="106" y="51"/>
                  <a:pt x="98" y="48"/>
                  <a:pt x="90" y="48"/>
                </a:cubicBezTo>
                <a:cubicBezTo>
                  <a:pt x="66" y="48"/>
                  <a:pt x="48" y="67"/>
                  <a:pt x="48" y="90"/>
                </a:cubicBezTo>
                <a:cubicBezTo>
                  <a:pt x="48" y="114"/>
                  <a:pt x="67" y="132"/>
                  <a:pt x="90" y="132"/>
                </a:cubicBezTo>
                <a:cubicBezTo>
                  <a:pt x="96" y="132"/>
                  <a:pt x="103" y="131"/>
                  <a:pt x="108" y="128"/>
                </a:cubicBezTo>
                <a:cubicBezTo>
                  <a:pt x="113" y="133"/>
                  <a:pt x="113" y="133"/>
                  <a:pt x="113" y="133"/>
                </a:cubicBezTo>
                <a:cubicBezTo>
                  <a:pt x="113" y="141"/>
                  <a:pt x="113" y="141"/>
                  <a:pt x="113" y="141"/>
                </a:cubicBezTo>
                <a:cubicBezTo>
                  <a:pt x="28" y="141"/>
                  <a:pt x="28" y="141"/>
                  <a:pt x="28" y="141"/>
                </a:cubicBezTo>
                <a:cubicBezTo>
                  <a:pt x="28" y="57"/>
                  <a:pt x="28" y="57"/>
                  <a:pt x="28" y="57"/>
                </a:cubicBezTo>
                <a:cubicBezTo>
                  <a:pt x="52" y="57"/>
                  <a:pt x="52" y="57"/>
                  <a:pt x="52" y="57"/>
                </a:cubicBezTo>
                <a:cubicBezTo>
                  <a:pt x="55" y="57"/>
                  <a:pt x="57" y="55"/>
                  <a:pt x="57" y="52"/>
                </a:cubicBezTo>
                <a:cubicBezTo>
                  <a:pt x="57" y="29"/>
                  <a:pt x="57" y="29"/>
                  <a:pt x="57" y="29"/>
                </a:cubicBezTo>
                <a:cubicBezTo>
                  <a:pt x="113" y="29"/>
                  <a:pt x="113" y="29"/>
                  <a:pt x="113" y="29"/>
                </a:cubicBezTo>
                <a:close/>
                <a:moveTo>
                  <a:pt x="123" y="116"/>
                </a:moveTo>
                <a:cubicBezTo>
                  <a:pt x="149" y="143"/>
                  <a:pt x="149" y="143"/>
                  <a:pt x="149" y="143"/>
                </a:cubicBezTo>
                <a:cubicBezTo>
                  <a:pt x="151" y="145"/>
                  <a:pt x="151" y="148"/>
                  <a:pt x="149" y="149"/>
                </a:cubicBezTo>
                <a:cubicBezTo>
                  <a:pt x="148" y="150"/>
                  <a:pt x="147" y="151"/>
                  <a:pt x="146" y="151"/>
                </a:cubicBezTo>
                <a:cubicBezTo>
                  <a:pt x="145" y="151"/>
                  <a:pt x="143" y="150"/>
                  <a:pt x="143" y="149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9" y="121"/>
                  <a:pt x="121" y="118"/>
                  <a:pt x="123" y="116"/>
                </a:cubicBezTo>
                <a:close/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39"/>
                  <a:pt x="2" y="141"/>
                  <a:pt x="5" y="141"/>
                </a:cubicBezTo>
                <a:cubicBezTo>
                  <a:pt x="19" y="141"/>
                  <a:pt x="19" y="141"/>
                  <a:pt x="19" y="141"/>
                </a:cubicBezTo>
                <a:cubicBezTo>
                  <a:pt x="19" y="146"/>
                  <a:pt x="19" y="146"/>
                  <a:pt x="19" y="146"/>
                </a:cubicBezTo>
                <a:cubicBezTo>
                  <a:pt x="19" y="149"/>
                  <a:pt x="21" y="151"/>
                  <a:pt x="23" y="151"/>
                </a:cubicBezTo>
                <a:cubicBezTo>
                  <a:pt x="117" y="151"/>
                  <a:pt x="117" y="151"/>
                  <a:pt x="117" y="151"/>
                </a:cubicBezTo>
                <a:cubicBezTo>
                  <a:pt x="120" y="151"/>
                  <a:pt x="123" y="149"/>
                  <a:pt x="123" y="146"/>
                </a:cubicBezTo>
                <a:cubicBezTo>
                  <a:pt x="123" y="143"/>
                  <a:pt x="123" y="143"/>
                  <a:pt x="123" y="143"/>
                </a:cubicBezTo>
                <a:cubicBezTo>
                  <a:pt x="136" y="156"/>
                  <a:pt x="136" y="156"/>
                  <a:pt x="136" y="156"/>
                </a:cubicBezTo>
                <a:cubicBezTo>
                  <a:pt x="138" y="158"/>
                  <a:pt x="142" y="160"/>
                  <a:pt x="146" y="160"/>
                </a:cubicBezTo>
                <a:cubicBezTo>
                  <a:pt x="149" y="160"/>
                  <a:pt x="153" y="158"/>
                  <a:pt x="155" y="156"/>
                </a:cubicBezTo>
                <a:cubicBezTo>
                  <a:pt x="161" y="150"/>
                  <a:pt x="161" y="141"/>
                  <a:pt x="155" y="136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30" y="103"/>
                  <a:pt x="132" y="96"/>
                  <a:pt x="132" y="90"/>
                </a:cubicBezTo>
                <a:cubicBezTo>
                  <a:pt x="132" y="80"/>
                  <a:pt x="128" y="71"/>
                  <a:pt x="122" y="63"/>
                </a:cubicBezTo>
                <a:cubicBezTo>
                  <a:pt x="122" y="24"/>
                  <a:pt x="122" y="24"/>
                  <a:pt x="122" y="24"/>
                </a:cubicBezTo>
                <a:cubicBezTo>
                  <a:pt x="122" y="22"/>
                  <a:pt x="120" y="20"/>
                  <a:pt x="117" y="20"/>
                </a:cubicBezTo>
                <a:cubicBezTo>
                  <a:pt x="112" y="20"/>
                  <a:pt x="112" y="20"/>
                  <a:pt x="112" y="20"/>
                </a:cubicBezTo>
                <a:cubicBezTo>
                  <a:pt x="112" y="5"/>
                  <a:pt x="112" y="5"/>
                  <a:pt x="112" y="5"/>
                </a:cubicBezTo>
                <a:cubicBezTo>
                  <a:pt x="112" y="2"/>
                  <a:pt x="110" y="0"/>
                  <a:pt x="108" y="0"/>
                </a:cubicBezTo>
                <a:lnTo>
                  <a:pt x="5" y="0"/>
                </a:lnTo>
                <a:close/>
              </a:path>
            </a:pathLst>
          </a:custGeom>
          <a:solidFill>
            <a:srgbClr val="98C93D"/>
          </a:solidFill>
          <a:ln w="3175">
            <a:solidFill>
              <a:srgbClr val="98C93D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EA39F51-FE24-47F4-ACF3-97D1C20FAAF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D04CEA94-1A12-C843-9FEC-9B714DB82C98}"/>
              </a:ext>
            </a:extLst>
          </p:cNvPr>
          <p:cNvSpPr txBox="1">
            <a:spLocks/>
          </p:cNvSpPr>
          <p:nvPr/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D1BBCF7-C2B2-490C-A676-4763179728A4}" type="slidenum">
              <a:rPr lang="en-US" sz="1200" b="1" smtClean="0">
                <a:solidFill>
                  <a:prstClr val="white"/>
                </a:solidFill>
                <a:latin typeface="Century Gothic" panose="020F0302020204030204"/>
              </a:rPr>
              <a:pPr algn="r">
                <a:defRPr/>
              </a:pPr>
              <a:t>2</a:t>
            </a:fld>
            <a:endParaRPr lang="en-US" sz="1200" b="1" dirty="0">
              <a:solidFill>
                <a:prstClr val="white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9482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3A58FB-42C7-4FBA-9F5B-A513CCFF9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144" y="780136"/>
            <a:ext cx="9339713" cy="5476690"/>
          </a:xfrm>
          <a:prstGeom prst="snip2DiagRect">
            <a:avLst>
              <a:gd name="adj1" fmla="val 25732"/>
              <a:gd name="adj2" fmla="val 50000"/>
            </a:avLst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063EBD-B28D-4833-BB54-1A7C8269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Hydrogen Hub Concept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C28783-7DC4-456E-94F9-09954E964C10}"/>
              </a:ext>
            </a:extLst>
          </p:cNvPr>
          <p:cNvSpPr/>
          <p:nvPr/>
        </p:nvSpPr>
        <p:spPr>
          <a:xfrm>
            <a:off x="1426143" y="5185186"/>
            <a:ext cx="4210864" cy="107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E9AF5-E11E-4225-9E89-407DECD76F7C}"/>
              </a:ext>
            </a:extLst>
          </p:cNvPr>
          <p:cNvSpPr/>
          <p:nvPr/>
        </p:nvSpPr>
        <p:spPr>
          <a:xfrm>
            <a:off x="1426141" y="4851699"/>
            <a:ext cx="3006009" cy="437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65572-1493-4623-BBD3-1F2205E4A74B}"/>
              </a:ext>
            </a:extLst>
          </p:cNvPr>
          <p:cNvSpPr/>
          <p:nvPr/>
        </p:nvSpPr>
        <p:spPr>
          <a:xfrm>
            <a:off x="9230030" y="5289646"/>
            <a:ext cx="1056356" cy="58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450547-AE08-4D15-83D8-4527314B3236}"/>
              </a:ext>
            </a:extLst>
          </p:cNvPr>
          <p:cNvSpPr/>
          <p:nvPr/>
        </p:nvSpPr>
        <p:spPr>
          <a:xfrm flipH="1">
            <a:off x="1426141" y="1514624"/>
            <a:ext cx="198264" cy="1043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47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1B40D44-D792-074C-9804-AD4208E75A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158" y="31332"/>
            <a:ext cx="6765776" cy="6797253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ln w="53975" cmpd="dbl">
            <a:solidFill>
              <a:srgbClr val="99CA3E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1F93F6-42DC-4381-BFB8-9F29F364FF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139" y="6338656"/>
            <a:ext cx="1824890" cy="444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0906257-5983-4A09-9A3E-19E3E2E513EA}"/>
              </a:ext>
            </a:extLst>
          </p:cNvPr>
          <p:cNvSpPr txBox="1">
            <a:spLocks/>
          </p:cNvSpPr>
          <p:nvPr/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THANK</a:t>
            </a:r>
          </a:p>
          <a:p>
            <a:r>
              <a:rPr lang="en-US" dirty="0"/>
              <a:t>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CD29F-5BCA-47D1-A70E-6307C69E91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0" y="3279608"/>
            <a:ext cx="640080" cy="640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B72A3-A279-413E-A30D-B891AA14FA48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74" y="3861369"/>
            <a:ext cx="640080" cy="640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9E4A50-E114-4655-9721-DEA851EE9BD9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0" y="4459767"/>
            <a:ext cx="640080" cy="6400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0FE875-180D-40FB-BAC5-EBCF44EB840B}"/>
              </a:ext>
            </a:extLst>
          </p:cNvPr>
          <p:cNvSpPr/>
          <p:nvPr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  <a:latin typeface="Century Gothic" panose="020B0502020202020204" pitchFamily="34" charset="0"/>
              </a:rPr>
              <a:t>www.NETL.DOE.gov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9E10CC-D242-493A-960C-7854646C083F}"/>
              </a:ext>
            </a:extLst>
          </p:cNvPr>
          <p:cNvSpPr/>
          <p:nvPr/>
        </p:nvSpPr>
        <p:spPr>
          <a:xfrm>
            <a:off x="651001" y="4615637"/>
            <a:ext cx="4095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@NationalEnergyTechnologyLaboratory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2B7DC4-2F05-4653-A201-D47651C36424}"/>
              </a:ext>
            </a:extLst>
          </p:cNvPr>
          <p:cNvSpPr/>
          <p:nvPr/>
        </p:nvSpPr>
        <p:spPr>
          <a:xfrm>
            <a:off x="651000" y="343197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@NETL_DOE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E98C3F-C25E-4B46-BDD2-F110320D65CC}"/>
              </a:ext>
            </a:extLst>
          </p:cNvPr>
          <p:cNvSpPr/>
          <p:nvPr/>
        </p:nvSpPr>
        <p:spPr>
          <a:xfrm>
            <a:off x="651000" y="401436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@NETL_DOE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9752E2-5597-4628-B4A9-1B801A25E02C}"/>
              </a:ext>
            </a:extLst>
          </p:cNvPr>
          <p:cNvCxnSpPr>
            <a:cxnSpLocks/>
          </p:cNvCxnSpPr>
          <p:nvPr/>
        </p:nvCxnSpPr>
        <p:spPr>
          <a:xfrm>
            <a:off x="259464" y="2350116"/>
            <a:ext cx="526351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7E7A4B6-B6E9-4FE1-9049-8566A8EB855C}"/>
              </a:ext>
            </a:extLst>
          </p:cNvPr>
          <p:cNvSpPr txBox="1">
            <a:spLocks/>
          </p:cNvSpPr>
          <p:nvPr/>
        </p:nvSpPr>
        <p:spPr>
          <a:xfrm>
            <a:off x="252228" y="5657601"/>
            <a:ext cx="4171707" cy="274320"/>
          </a:xfrm>
          <a:prstGeom prst="rect">
            <a:avLst/>
          </a:prstGeom>
        </p:spPr>
        <p:txBody>
          <a:bodyPr lIns="0" tIns="0" bIns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​"/>
              <a:defRPr sz="16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Nathan Weiland, Ph.D.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20DC7B5-F456-4114-B5F3-468C21A36CD6}"/>
              </a:ext>
            </a:extLst>
          </p:cNvPr>
          <p:cNvSpPr txBox="1">
            <a:spLocks/>
          </p:cNvSpPr>
          <p:nvPr/>
        </p:nvSpPr>
        <p:spPr>
          <a:xfrm>
            <a:off x="259464" y="5968682"/>
            <a:ext cx="5032972" cy="716795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​"/>
              <a:defRPr sz="16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ea typeface="ＭＳ Ｐゴシック" pitchFamily="-112" charset="-128"/>
              </a:rPr>
              <a:t>Senior Fellow – Energy Conversion Engineering</a:t>
            </a:r>
            <a:br>
              <a:rPr lang="en-US" dirty="0">
                <a:ea typeface="ＭＳ Ｐゴシック" pitchFamily="-112" charset="-128"/>
              </a:rPr>
            </a:br>
            <a:r>
              <a:rPr lang="en-US" dirty="0">
                <a:ea typeface="ＭＳ Ｐゴシック" pitchFamily="-112" charset="-128"/>
              </a:rPr>
              <a:t>412-386-4649</a:t>
            </a:r>
            <a:br>
              <a:rPr lang="en-US" dirty="0">
                <a:ea typeface="ＭＳ Ｐゴシック" pitchFamily="-112" charset="-128"/>
              </a:rPr>
            </a:br>
            <a:r>
              <a:rPr lang="en-US" dirty="0">
                <a:ea typeface="ＭＳ Ｐゴシック" pitchFamily="-112" charset="-128"/>
                <a:hlinkClick r:id="rId9"/>
              </a:rPr>
              <a:t>Nathan.weiland@netl.doe.gov</a:t>
            </a:r>
            <a:r>
              <a:rPr lang="en-US" dirty="0">
                <a:ea typeface="ＭＳ Ｐゴシック" pitchFamily="-112" charset="-128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EBB50A-5482-4ABD-85DB-B1E5AB6DB221}"/>
              </a:ext>
            </a:extLst>
          </p:cNvPr>
          <p:cNvSpPr/>
          <p:nvPr/>
        </p:nvSpPr>
        <p:spPr>
          <a:xfrm>
            <a:off x="147056" y="5249918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CONTACT: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1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DB158C-309C-4690-B99E-EA5BC3399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483" y="1430458"/>
            <a:ext cx="7194625" cy="2755875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50-52 percent reduction in economy-wide new greenhouse gas pollution from 2005 levels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Carbon pollution-free electricity sector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Address environmental justice and job creation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Zero-carbon economy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8D8AD7-968E-4B95-B55E-F9BEA43C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Administration Priorities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AB984F-DF84-4186-B112-87AC5B91D15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BBCF7-C2B2-490C-A676-4763179728A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A2FA0AE-B9E7-724D-8C26-2F14B972FFA4}"/>
              </a:ext>
            </a:extLst>
          </p:cNvPr>
          <p:cNvSpPr txBox="1">
            <a:spLocks/>
          </p:cNvSpPr>
          <p:nvPr/>
        </p:nvSpPr>
        <p:spPr>
          <a:xfrm>
            <a:off x="1629321" y="1430458"/>
            <a:ext cx="1432162" cy="2755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98C93D"/>
                </a:solidFill>
              </a:rPr>
              <a:t>2030</a:t>
            </a:r>
            <a:r>
              <a:rPr lang="en-US" b="1" dirty="0">
                <a:solidFill>
                  <a:srgbClr val="98C93D"/>
                </a:solidFill>
              </a:rPr>
              <a:t>  –</a:t>
            </a:r>
            <a:br>
              <a:rPr lang="en-US" b="1" dirty="0">
                <a:solidFill>
                  <a:srgbClr val="98C93D"/>
                </a:solidFill>
              </a:rPr>
            </a:br>
            <a:endParaRPr lang="en-US" b="1" dirty="0">
              <a:solidFill>
                <a:srgbClr val="98C93D"/>
              </a:solidFill>
            </a:endParaRPr>
          </a:p>
          <a:p>
            <a:pPr marL="0" indent="0" algn="r"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98C93D"/>
                </a:solidFill>
              </a:rPr>
              <a:t>2035</a:t>
            </a:r>
            <a:r>
              <a:rPr lang="en-US" b="1" dirty="0">
                <a:solidFill>
                  <a:srgbClr val="98C93D"/>
                </a:solidFill>
              </a:rPr>
              <a:t>  –</a:t>
            </a:r>
          </a:p>
          <a:p>
            <a:pPr marL="0" indent="0" algn="r">
              <a:spcAft>
                <a:spcPts val="1200"/>
              </a:spcAft>
              <a:buNone/>
            </a:pPr>
            <a:r>
              <a:rPr lang="en-US" b="1" dirty="0">
                <a:solidFill>
                  <a:srgbClr val="98C93D"/>
                </a:solidFill>
              </a:rPr>
              <a:t>–</a:t>
            </a:r>
          </a:p>
          <a:p>
            <a:pPr marL="0" indent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98C93D"/>
                </a:solidFill>
              </a:rPr>
              <a:t>2050</a:t>
            </a:r>
            <a:r>
              <a:rPr lang="en-US" b="1" dirty="0">
                <a:solidFill>
                  <a:srgbClr val="98C93D"/>
                </a:solidFill>
              </a:rPr>
              <a:t>  –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98C93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2961C-37E2-A64C-B967-979AD9F54007}"/>
              </a:ext>
            </a:extLst>
          </p:cNvPr>
          <p:cNvSpPr txBox="1"/>
          <p:nvPr/>
        </p:nvSpPr>
        <p:spPr>
          <a:xfrm>
            <a:off x="790833" y="4616854"/>
            <a:ext cx="5106847" cy="1292662"/>
          </a:xfrm>
          <a:prstGeom prst="rect">
            <a:avLst/>
          </a:prstGeom>
          <a:solidFill>
            <a:srgbClr val="98C93D"/>
          </a:solidFill>
        </p:spPr>
        <p:txBody>
          <a:bodyPr wrap="square" lIns="548640" tIns="182880" rIns="274320" bIns="18288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Hydrogen is essential to meet ambitious GHG and zero-carbon economy goals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D6144-8B47-B647-BF90-B6E0065DFC6D}"/>
              </a:ext>
            </a:extLst>
          </p:cNvPr>
          <p:cNvSpPr txBox="1"/>
          <p:nvPr/>
        </p:nvSpPr>
        <p:spPr>
          <a:xfrm>
            <a:off x="6294320" y="4616854"/>
            <a:ext cx="5106847" cy="1292662"/>
          </a:xfrm>
          <a:prstGeom prst="rect">
            <a:avLst/>
          </a:prstGeom>
          <a:solidFill>
            <a:srgbClr val="98C93D"/>
          </a:solidFill>
        </p:spPr>
        <p:txBody>
          <a:bodyPr wrap="square" lIns="548640" tIns="182880" rIns="274320" bIns="18288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Advanced hydrogen technology development: job creation in multiple sectors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64929-E07C-A149-8D12-5F5289D4C1A4}"/>
              </a:ext>
            </a:extLst>
          </p:cNvPr>
          <p:cNvSpPr/>
          <p:nvPr/>
        </p:nvSpPr>
        <p:spPr>
          <a:xfrm rot="5400000">
            <a:off x="5800081" y="5111089"/>
            <a:ext cx="1292661" cy="3041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42D0BD-709F-5241-9197-3F5EE9806014}"/>
              </a:ext>
            </a:extLst>
          </p:cNvPr>
          <p:cNvGrpSpPr/>
          <p:nvPr/>
        </p:nvGrpSpPr>
        <p:grpSpPr>
          <a:xfrm>
            <a:off x="1935892" y="2241146"/>
            <a:ext cx="8320216" cy="1869989"/>
            <a:chOff x="856736" y="2100648"/>
            <a:chExt cx="8320216" cy="186998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7D8E42-C728-EB4F-A51C-14CEB1B66715}"/>
                </a:ext>
              </a:extLst>
            </p:cNvPr>
            <p:cNvCxnSpPr/>
            <p:nvPr/>
          </p:nvCxnSpPr>
          <p:spPr>
            <a:xfrm>
              <a:off x="856736" y="2100648"/>
              <a:ext cx="8320216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CB6863-4F05-BD4B-A33B-B18F9144F212}"/>
                </a:ext>
              </a:extLst>
            </p:cNvPr>
            <p:cNvCxnSpPr/>
            <p:nvPr/>
          </p:nvCxnSpPr>
          <p:spPr>
            <a:xfrm>
              <a:off x="856736" y="2726723"/>
              <a:ext cx="8320216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4D0DFA3-F3B3-2A42-8083-75414F58313C}"/>
                </a:ext>
              </a:extLst>
            </p:cNvPr>
            <p:cNvCxnSpPr/>
            <p:nvPr/>
          </p:nvCxnSpPr>
          <p:spPr>
            <a:xfrm>
              <a:off x="856736" y="3336323"/>
              <a:ext cx="8320216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FF0DD80-08FE-4647-818C-856D52DE6444}"/>
                </a:ext>
              </a:extLst>
            </p:cNvPr>
            <p:cNvCxnSpPr/>
            <p:nvPr/>
          </p:nvCxnSpPr>
          <p:spPr>
            <a:xfrm>
              <a:off x="856736" y="3970637"/>
              <a:ext cx="8320216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2616E45-EB46-C545-8AC5-27762E6BEC13}"/>
              </a:ext>
            </a:extLst>
          </p:cNvPr>
          <p:cNvSpPr/>
          <p:nvPr/>
        </p:nvSpPr>
        <p:spPr>
          <a:xfrm rot="5400000">
            <a:off x="297205" y="5111089"/>
            <a:ext cx="1292661" cy="3041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563063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C70149-CBAD-4516-B689-3B4D92758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883" y="1733364"/>
            <a:ext cx="4875801" cy="3391271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/>
              <a:t>Most abundant element in the universe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/>
              <a:t>Clean and flexible energy carrier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Produced from diverse domestic resources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/>
              <a:t>M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any applications</a:t>
            </a: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E17DD-9900-4A59-8B8B-23FB4950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Hydrogen?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015B9C-091E-334E-976F-ABE0AA494347}"/>
              </a:ext>
            </a:extLst>
          </p:cNvPr>
          <p:cNvSpPr/>
          <p:nvPr/>
        </p:nvSpPr>
        <p:spPr>
          <a:xfrm>
            <a:off x="7912253" y="2268637"/>
            <a:ext cx="3511473" cy="2202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endParaRPr lang="en-US" sz="3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EA39F51-FE24-47F4-ACF3-97D1C20FAAF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D04CEA94-1A12-C843-9FEC-9B714DB82C98}"/>
              </a:ext>
            </a:extLst>
          </p:cNvPr>
          <p:cNvSpPr txBox="1">
            <a:spLocks/>
          </p:cNvSpPr>
          <p:nvPr/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D1BBCF7-C2B2-490C-A676-4763179728A4}" type="slidenum">
              <a:rPr lang="en-US" sz="1200" b="1" smtClean="0">
                <a:solidFill>
                  <a:prstClr val="white"/>
                </a:solidFill>
                <a:latin typeface="Century Gothic" panose="020F0302020204030204"/>
              </a:rPr>
              <a:pPr algn="r">
                <a:defRPr/>
              </a:pPr>
              <a:t>4</a:t>
            </a:fld>
            <a:endParaRPr lang="en-US" sz="1200" b="1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A092AD1-D376-4866-A227-37454505A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7158" y="1333188"/>
            <a:ext cx="6484391" cy="440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2D3879-D218-4672-B2A4-5B1912AC5A09}"/>
              </a:ext>
            </a:extLst>
          </p:cNvPr>
          <p:cNvSpPr/>
          <p:nvPr/>
        </p:nvSpPr>
        <p:spPr>
          <a:xfrm>
            <a:off x="5612211" y="2121914"/>
            <a:ext cx="627705" cy="654910"/>
          </a:xfrm>
          <a:prstGeom prst="rect">
            <a:avLst/>
          </a:prstGeom>
          <a:ln w="7620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7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BE4E8-4737-49C6-8FBA-D6E6D5FB7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36CA-A7C6-4838-9ACB-C8D30B8F2C6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ECA01-8DBF-4164-A3EA-7DA04EB095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655320"/>
            <a:ext cx="3931488" cy="1224280"/>
          </a:xfrm>
        </p:spPr>
        <p:txBody>
          <a:bodyPr>
            <a:noAutofit/>
          </a:bodyPr>
          <a:lstStyle/>
          <a:p>
            <a:r>
              <a:rPr lang="en-US" sz="4400" dirty="0"/>
              <a:t>Hydrogen Economy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A04B46-269B-40C2-8E25-DB51CC977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488" y="134544"/>
            <a:ext cx="6845597" cy="60644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8C9417-9E6D-470E-8DFE-E7126336A4AF}"/>
              </a:ext>
            </a:extLst>
          </p:cNvPr>
          <p:cNvSpPr/>
          <p:nvPr/>
        </p:nvSpPr>
        <p:spPr>
          <a:xfrm>
            <a:off x="381001" y="2881491"/>
            <a:ext cx="2651760" cy="115778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Hydrogen: the Swiss Army Knife of Clean Energy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8BB38D-6E79-479B-93BC-29A21FB8D013}"/>
              </a:ext>
            </a:extLst>
          </p:cNvPr>
          <p:cNvCxnSpPr>
            <a:cxnSpLocks/>
          </p:cNvCxnSpPr>
          <p:nvPr/>
        </p:nvCxnSpPr>
        <p:spPr>
          <a:xfrm>
            <a:off x="381000" y="2842279"/>
            <a:ext cx="2651760" cy="0"/>
          </a:xfrm>
          <a:prstGeom prst="line">
            <a:avLst/>
          </a:prstGeom>
          <a:ln w="2857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3A5FFB-B0F2-493E-8996-39477A0601C2}"/>
              </a:ext>
            </a:extLst>
          </p:cNvPr>
          <p:cNvCxnSpPr>
            <a:cxnSpLocks/>
          </p:cNvCxnSpPr>
          <p:nvPr/>
        </p:nvCxnSpPr>
        <p:spPr>
          <a:xfrm>
            <a:off x="381000" y="4087468"/>
            <a:ext cx="2651760" cy="0"/>
          </a:xfrm>
          <a:prstGeom prst="line">
            <a:avLst/>
          </a:prstGeom>
          <a:ln w="2857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65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C36E501-0F77-48DB-83E5-CB8EAEC7F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8" y="1208633"/>
            <a:ext cx="5620385" cy="5046393"/>
          </a:xfrm>
        </p:spPr>
        <p:txBody>
          <a:bodyPr/>
          <a:lstStyle/>
          <a:p>
            <a:pPr marL="285750" indent="-28575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baseline="0" dirty="0">
                <a:solidFill>
                  <a:srgbClr val="000000"/>
                </a:solidFill>
                <a:latin typeface="+mn-lt"/>
              </a:rPr>
              <a:t>Hydrogen from Coal via Gasification</a:t>
            </a:r>
          </a:p>
          <a:p>
            <a:pPr marL="285750" indent="-28575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Hydrogen from Natural Gas via: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 Steam Methane Reforming (SMR)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Other types of reforming</a:t>
            </a:r>
          </a:p>
          <a:p>
            <a:pPr marL="285750" indent="-28575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baseline="0" dirty="0">
                <a:solidFill>
                  <a:srgbClr val="000000"/>
                </a:solidFill>
                <a:latin typeface="+mn-lt"/>
              </a:rPr>
              <a:t>Both production methods currently produce significant CO</a:t>
            </a:r>
            <a:r>
              <a:rPr lang="en-US" sz="2800" b="0" i="0" u="none" baseline="-25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en-US" sz="2800" b="0" i="0" u="none" dirty="0">
                <a:solidFill>
                  <a:srgbClr val="000000"/>
                </a:solidFill>
                <a:latin typeface="+mn-lt"/>
              </a:rPr>
              <a:t> emissions</a:t>
            </a:r>
            <a:endParaRPr lang="en-US" sz="2800" b="0" i="0" u="none" baseline="0" dirty="0">
              <a:solidFill>
                <a:srgbClr val="000000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A4CE87F6-0119-4BB5-BDE7-272638B0030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A187546-B0C7-9944-8434-0204528F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Day Hydrogen 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C55C95-E471-4245-B03D-220CE41623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6286" y="6369602"/>
            <a:ext cx="390525" cy="365125"/>
          </a:xfrm>
        </p:spPr>
        <p:txBody>
          <a:bodyPr/>
          <a:lstStyle/>
          <a:p>
            <a:fld id="{6CBE36CA-A7C6-4838-9ACB-C8D30B8F2C6D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F5F8DB-1DB6-C042-85C2-7660169A09B2}"/>
              </a:ext>
            </a:extLst>
          </p:cNvPr>
          <p:cNvGrpSpPr/>
          <p:nvPr/>
        </p:nvGrpSpPr>
        <p:grpSpPr>
          <a:xfrm>
            <a:off x="5064500" y="1191347"/>
            <a:ext cx="6324999" cy="4945591"/>
            <a:chOff x="-697051" y="1560160"/>
            <a:chExt cx="5483999" cy="42880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55B2FF-EF61-D34E-881F-BBB317EBE66B}"/>
                </a:ext>
              </a:extLst>
            </p:cNvPr>
            <p:cNvGrpSpPr/>
            <p:nvPr/>
          </p:nvGrpSpPr>
          <p:grpSpPr>
            <a:xfrm>
              <a:off x="-697051" y="1560160"/>
              <a:ext cx="5483999" cy="4288003"/>
              <a:chOff x="-176158" y="1715815"/>
              <a:chExt cx="5483999" cy="428800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7269AAD-19C5-DE4B-A9C7-FF1DBB19F68C}"/>
                  </a:ext>
                </a:extLst>
              </p:cNvPr>
              <p:cNvGrpSpPr/>
              <p:nvPr/>
            </p:nvGrpSpPr>
            <p:grpSpPr>
              <a:xfrm>
                <a:off x="-176158" y="1721995"/>
                <a:ext cx="5483999" cy="4281823"/>
                <a:chOff x="-176158" y="1675946"/>
                <a:chExt cx="5483999" cy="4281823"/>
              </a:xfrm>
            </p:grpSpPr>
            <p:graphicFrame>
              <p:nvGraphicFramePr>
                <p:cNvPr id="11" name="Chart 10">
                  <a:extLst>
                    <a:ext uri="{FF2B5EF4-FFF2-40B4-BE49-F238E27FC236}">
                      <a16:creationId xmlns:a16="http://schemas.microsoft.com/office/drawing/2014/main" id="{CBE624AE-6078-3F4C-9A03-CA92EC276870}"/>
                    </a:ext>
                  </a:extLst>
                </p:cNvPr>
                <p:cNvGraphicFramePr/>
                <p:nvPr/>
              </p:nvGraphicFramePr>
              <p:xfrm>
                <a:off x="-176158" y="2301770"/>
                <a:ext cx="5483999" cy="365599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22FF1E8-A03D-EF49-BD8C-031D326E7A67}"/>
                    </a:ext>
                  </a:extLst>
                </p:cNvPr>
                <p:cNvSpPr txBox="1"/>
                <p:nvPr/>
              </p:nvSpPr>
              <p:spPr>
                <a:xfrm>
                  <a:off x="2918580" y="1675946"/>
                  <a:ext cx="1879101" cy="95410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BIOMASS</a:t>
                  </a:r>
                </a:p>
                <a:p>
                  <a:r>
                    <a:rPr lang="en-US" sz="14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NUCLEAR &amp; WATER</a:t>
                  </a:r>
                </a:p>
                <a:p>
                  <a:r>
                    <a:rPr lang="en-US" sz="14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SOLAR &amp; WATER</a:t>
                  </a:r>
                </a:p>
                <a:p>
                  <a:r>
                    <a:rPr lang="en-US" sz="14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WIND &amp; WATER</a:t>
                  </a:r>
                  <a:endParaRPr lang="en-US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D30E5AE-D5A3-414E-B052-9B6D9D874177}"/>
                    </a:ext>
                  </a:extLst>
                </p:cNvPr>
                <p:cNvSpPr txBox="1"/>
                <p:nvPr/>
              </p:nvSpPr>
              <p:spPr>
                <a:xfrm>
                  <a:off x="575614" y="2921281"/>
                  <a:ext cx="807064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COAL</a:t>
                  </a:r>
                  <a:endParaRPr lang="en-US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CDD2BAE-1E5D-B848-AD3D-E151AD350CC7}"/>
                    </a:ext>
                  </a:extLst>
                </p:cNvPr>
                <p:cNvSpPr txBox="1"/>
                <p:nvPr/>
              </p:nvSpPr>
              <p:spPr>
                <a:xfrm>
                  <a:off x="3760440" y="5193670"/>
                  <a:ext cx="1001121" cy="523220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NATURAL GAS</a:t>
                  </a:r>
                  <a:endParaRPr lang="en-US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9" name="Left Bracket 8">
                <a:extLst>
                  <a:ext uri="{FF2B5EF4-FFF2-40B4-BE49-F238E27FC236}">
                    <a16:creationId xmlns:a16="http://schemas.microsoft.com/office/drawing/2014/main" id="{DD1850BA-E876-E946-872C-19E0FCCD4C9D}"/>
                  </a:ext>
                </a:extLst>
              </p:cNvPr>
              <p:cNvSpPr/>
              <p:nvPr/>
            </p:nvSpPr>
            <p:spPr>
              <a:xfrm>
                <a:off x="2888100" y="1715815"/>
                <a:ext cx="170060" cy="962298"/>
              </a:xfrm>
              <a:prstGeom prst="leftBracket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Elbow Connector 9">
                <a:extLst>
                  <a:ext uri="{FF2B5EF4-FFF2-40B4-BE49-F238E27FC236}">
                    <a16:creationId xmlns:a16="http://schemas.microsoft.com/office/drawing/2014/main" id="{DEE995E3-C252-0C43-9A86-4A3D85ED4F77}"/>
                  </a:ext>
                </a:extLst>
              </p:cNvPr>
              <p:cNvCxnSpPr>
                <a:cxnSpLocks/>
                <a:stCxn id="11" idx="0"/>
                <a:endCxn id="9" idx="1"/>
              </p:cNvCxnSpPr>
              <p:nvPr/>
            </p:nvCxnSpPr>
            <p:spPr>
              <a:xfrm rot="5400000" flipH="1" flipV="1">
                <a:off x="2651543" y="2111263"/>
                <a:ext cx="150855" cy="322259"/>
              </a:xfrm>
              <a:prstGeom prst="bentConnector2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D653630-FFEA-7A40-85AA-D4ADCE8E41D9}"/>
                </a:ext>
              </a:extLst>
            </p:cNvPr>
            <p:cNvSpPr/>
            <p:nvPr/>
          </p:nvSpPr>
          <p:spPr>
            <a:xfrm>
              <a:off x="1093324" y="3073424"/>
              <a:ext cx="1893478" cy="1893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8205" dir="540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b="0" i="0" u="none" baseline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1F01BB-FE07-F048-9B6F-6F6A6199740C}"/>
                </a:ext>
              </a:extLst>
            </p:cNvPr>
            <p:cNvSpPr txBox="1"/>
            <p:nvPr/>
          </p:nvSpPr>
          <p:spPr>
            <a:xfrm>
              <a:off x="1128479" y="3720407"/>
              <a:ext cx="18934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" charset="0"/>
                  <a:cs typeface="Open Sans" charset="0"/>
                </a:rPr>
                <a:t>SHARE OF GLOBAL ENERGY PRODUCTION </a:t>
              </a:r>
              <a:endParaRPr kumimoji="0" lang="en-US" sz="1600" b="0" i="0" u="none" strike="noStrike" kern="1200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74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CB1CC88-1DA7-AC42-AC14-24357D18CE80}"/>
              </a:ext>
            </a:extLst>
          </p:cNvPr>
          <p:cNvSpPr/>
          <p:nvPr/>
        </p:nvSpPr>
        <p:spPr>
          <a:xfrm>
            <a:off x="0" y="1725698"/>
            <a:ext cx="12192000" cy="4296405"/>
          </a:xfrm>
          <a:prstGeom prst="rect">
            <a:avLst/>
          </a:prstGeom>
          <a:gradFill>
            <a:gsLst>
              <a:gs pos="65000">
                <a:srgbClr val="77BD43"/>
              </a:gs>
              <a:gs pos="99000">
                <a:srgbClr val="98C93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15AC61-BC8B-2E4D-8CFC-66E6707F348E}"/>
              </a:ext>
            </a:extLst>
          </p:cNvPr>
          <p:cNvSpPr/>
          <p:nvPr/>
        </p:nvSpPr>
        <p:spPr>
          <a:xfrm>
            <a:off x="6602904" y="2071442"/>
            <a:ext cx="1532536" cy="15325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EAA530-3E5D-AB40-AB3F-267C7291D23D}"/>
              </a:ext>
            </a:extLst>
          </p:cNvPr>
          <p:cNvSpPr txBox="1"/>
          <p:nvPr/>
        </p:nvSpPr>
        <p:spPr>
          <a:xfrm>
            <a:off x="6284412" y="3153624"/>
            <a:ext cx="2222747" cy="31379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1200" dirty="0">
                <a:solidFill>
                  <a:srgbClr val="77BD43"/>
                </a:solidFill>
                <a:latin typeface="Helvetica" pitchFamily="2" charset="0"/>
                <a:ea typeface="MS PGothic" panose="020B0600070205080204" pitchFamily="34" charset="-128"/>
                <a:cs typeface="Arial Narrow"/>
              </a:rPr>
              <a:t>GASIFICATION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ECA01-8DBF-4164-A3EA-7DA04EB0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Ways to Produce Hydrogen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BE4E8-4737-49C6-8FBA-D6E6D5FB70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565" y="6356350"/>
            <a:ext cx="3906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36CA-A7C6-4838-9ACB-C8D30B8F2C6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E712CF-966E-48A2-ABA9-33FA859FA3E4}"/>
              </a:ext>
            </a:extLst>
          </p:cNvPr>
          <p:cNvCxnSpPr>
            <a:cxnSpLocks/>
          </p:cNvCxnSpPr>
          <p:nvPr/>
        </p:nvCxnSpPr>
        <p:spPr>
          <a:xfrm>
            <a:off x="3554691" y="2095816"/>
            <a:ext cx="0" cy="3532832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0B2911B-3CE1-4B40-AB9B-D63FA2D5DA4C}"/>
              </a:ext>
            </a:extLst>
          </p:cNvPr>
          <p:cNvSpPr txBox="1"/>
          <p:nvPr/>
        </p:nvSpPr>
        <p:spPr>
          <a:xfrm>
            <a:off x="1116421" y="3862232"/>
            <a:ext cx="2222750" cy="186055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Electricity separates water into oxygen and hydrogen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D19B4E-8015-4D17-AC56-6966151940F8}"/>
              </a:ext>
            </a:extLst>
          </p:cNvPr>
          <p:cNvSpPr txBox="1"/>
          <p:nvPr/>
        </p:nvSpPr>
        <p:spPr>
          <a:xfrm>
            <a:off x="6219119" y="3862232"/>
            <a:ext cx="2288036" cy="192603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Carbonaceous feedstocks react yielding hydrogen-rich synthesis gas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ea typeface="MS PGothic" panose="020B0600070205080204" pitchFamily="34" charset="-128"/>
              <a:cs typeface="Arial Narrow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374B1E-D5F2-44D5-BC55-9FC70E5432CD}"/>
              </a:ext>
            </a:extLst>
          </p:cNvPr>
          <p:cNvSpPr txBox="1"/>
          <p:nvPr/>
        </p:nvSpPr>
        <p:spPr>
          <a:xfrm>
            <a:off x="8938260" y="3862232"/>
            <a:ext cx="2137318" cy="193547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Steam and hydrocarbons come together under high temperature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1EA497-7FB6-45F4-B110-14D1099A9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950" y="2017676"/>
            <a:ext cx="1657292" cy="16047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B0803E-F6BB-4792-BD86-D9C6495D4858}"/>
              </a:ext>
            </a:extLst>
          </p:cNvPr>
          <p:cNvSpPr txBox="1"/>
          <p:nvPr/>
        </p:nvSpPr>
        <p:spPr>
          <a:xfrm>
            <a:off x="3760882" y="3862232"/>
            <a:ext cx="2114405" cy="189866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Energy from direct sunlight and sun heat splits molecules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22DE60-0BA0-4836-B4F5-AC435BC3A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586" y="2041964"/>
            <a:ext cx="1657258" cy="15914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2E631F-3A10-4906-9DCD-5C80D60F2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976" y="2027856"/>
            <a:ext cx="1665293" cy="15790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30FA93-B6F8-423F-83EA-6F2D3404E454}"/>
              </a:ext>
            </a:extLst>
          </p:cNvPr>
          <p:cNvSpPr txBox="1"/>
          <p:nvPr/>
        </p:nvSpPr>
        <p:spPr>
          <a:xfrm>
            <a:off x="2423160" y="6400412"/>
            <a:ext cx="734568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 source: U.S. DOE Fuel Cell Technologies Office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3D0DB0-ED4A-7640-B2B8-DA80D03A66CB}"/>
              </a:ext>
            </a:extLst>
          </p:cNvPr>
          <p:cNvSpPr txBox="1"/>
          <p:nvPr/>
        </p:nvSpPr>
        <p:spPr>
          <a:xfrm>
            <a:off x="0" y="1165001"/>
            <a:ext cx="12191999" cy="43622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normalizeH="0" baseline="0" noProof="0" dirty="0">
                <a:ln>
                  <a:noFill/>
                </a:ln>
                <a:solidFill>
                  <a:srgbClr val="98C93D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Most of today’s hydrogen is produced through steam methane reforming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0F9FDB-9A85-0847-BAA1-4841977C6B3D}"/>
              </a:ext>
            </a:extLst>
          </p:cNvPr>
          <p:cNvCxnSpPr>
            <a:cxnSpLocks/>
          </p:cNvCxnSpPr>
          <p:nvPr/>
        </p:nvCxnSpPr>
        <p:spPr>
          <a:xfrm>
            <a:off x="6100182" y="2095816"/>
            <a:ext cx="0" cy="3532832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474D96-8991-0142-A75B-4303D3C4C984}"/>
              </a:ext>
            </a:extLst>
          </p:cNvPr>
          <p:cNvCxnSpPr>
            <a:cxnSpLocks/>
          </p:cNvCxnSpPr>
          <p:nvPr/>
        </p:nvCxnSpPr>
        <p:spPr>
          <a:xfrm>
            <a:off x="8662150" y="2095816"/>
            <a:ext cx="0" cy="3532832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BFD720A-7641-3F45-AC47-06827B974C8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7BD4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3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83" y="2155280"/>
            <a:ext cx="455127" cy="9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1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568A453-A9E6-9F4D-B61A-C7BD66B56C0E}"/>
              </a:ext>
            </a:extLst>
          </p:cNvPr>
          <p:cNvSpPr/>
          <p:nvPr/>
        </p:nvSpPr>
        <p:spPr>
          <a:xfrm>
            <a:off x="0" y="1725698"/>
            <a:ext cx="12192000" cy="4296405"/>
          </a:xfrm>
          <a:prstGeom prst="rect">
            <a:avLst/>
          </a:prstGeom>
          <a:solidFill>
            <a:srgbClr val="EF7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ECA01-8DBF-4164-A3EA-7DA04EB0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Uses for Hydrogen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BE4E8-4737-49C6-8FBA-D6E6D5FB70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565" y="6356350"/>
            <a:ext cx="3906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36CA-A7C6-4838-9ACB-C8D30B8F2C6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C9D5A-814F-4B7E-9D61-994F8F6F8D49}"/>
              </a:ext>
            </a:extLst>
          </p:cNvPr>
          <p:cNvSpPr txBox="1"/>
          <p:nvPr/>
        </p:nvSpPr>
        <p:spPr>
          <a:xfrm>
            <a:off x="374358" y="4029484"/>
            <a:ext cx="2313643" cy="990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Including mobile applications like buses, trucks, and forklifts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457803-A2EE-41D8-A942-6BDC84CE841F}"/>
              </a:ext>
            </a:extLst>
          </p:cNvPr>
          <p:cNvSpPr txBox="1"/>
          <p:nvPr/>
        </p:nvSpPr>
        <p:spPr>
          <a:xfrm>
            <a:off x="2784441" y="4011300"/>
            <a:ext cx="2243013" cy="990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Good for limiting  renewable power curtailing and stabilizing grid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B9BFA-F534-4D1A-A8DF-20198688E0E5}"/>
              </a:ext>
            </a:extLst>
          </p:cNvPr>
          <p:cNvSpPr txBox="1"/>
          <p:nvPr/>
        </p:nvSpPr>
        <p:spPr>
          <a:xfrm>
            <a:off x="5070741" y="4029484"/>
            <a:ext cx="2370176" cy="990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Interest from cell towers, data centers, hospitals, supermarkets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31DD7-41DB-4347-8D18-25B0065012C8}"/>
              </a:ext>
            </a:extLst>
          </p:cNvPr>
          <p:cNvSpPr txBox="1"/>
          <p:nvPr/>
        </p:nvSpPr>
        <p:spPr>
          <a:xfrm>
            <a:off x="7600620" y="4029484"/>
            <a:ext cx="1830477" cy="990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Largest use of hydrogen today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F53F49-6B51-4142-B5E4-D879127DC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2" y="2200850"/>
            <a:ext cx="1762890" cy="1623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3D230C-0ACE-4181-9656-C50EACC6B6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5461" b="1071"/>
          <a:stretch/>
        </p:blipFill>
        <p:spPr>
          <a:xfrm>
            <a:off x="3101524" y="2234316"/>
            <a:ext cx="1562344" cy="1537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DBB36B-60CF-4B8D-9E04-83501BE3A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427" y="2289238"/>
            <a:ext cx="1622478" cy="1556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EB639-A43A-4C9C-9602-1F951A4AB8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21"/>
          <a:stretch/>
        </p:blipFill>
        <p:spPr>
          <a:xfrm>
            <a:off x="7708810" y="2279638"/>
            <a:ext cx="1562344" cy="1537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F09636-2D2C-4E40-9B29-1D837EFC8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245" y="2198960"/>
            <a:ext cx="1619111" cy="15996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7FCE76-56C7-4F8D-A968-919BEE36EB1E}"/>
              </a:ext>
            </a:extLst>
          </p:cNvPr>
          <p:cNvSpPr txBox="1"/>
          <p:nvPr/>
        </p:nvSpPr>
        <p:spPr>
          <a:xfrm>
            <a:off x="9735765" y="4034488"/>
            <a:ext cx="2017497" cy="19468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2</a:t>
            </a:r>
            <a:r>
              <a:rPr lang="en-US" sz="2000" baseline="300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nd</a:t>
            </a: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 Narrow"/>
              </a:rPr>
              <a:t> largest use of hydrogen today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5E1FAB-89BF-4985-A27B-B35F16FD8E1E}"/>
              </a:ext>
            </a:extLst>
          </p:cNvPr>
          <p:cNvSpPr txBox="1"/>
          <p:nvPr/>
        </p:nvSpPr>
        <p:spPr>
          <a:xfrm>
            <a:off x="2423160" y="6405214"/>
            <a:ext cx="734568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 source: U.S. DOE Fuel Cell Technologies Office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A560B6-578F-974E-844D-CB9182D1BC4F}"/>
              </a:ext>
            </a:extLst>
          </p:cNvPr>
          <p:cNvSpPr txBox="1"/>
          <p:nvPr/>
        </p:nvSpPr>
        <p:spPr>
          <a:xfrm>
            <a:off x="0" y="1165001"/>
            <a:ext cx="12191999" cy="436221"/>
          </a:xfrm>
          <a:prstGeom prst="rect">
            <a:avLst/>
          </a:prstGeom>
          <a:solidFill>
            <a:srgbClr val="98C93D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Hydrogen can be used in many sectors throughout the economy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55B2DF0-FBFD-F94E-9EAE-636E4FD2B87B}"/>
              </a:ext>
            </a:extLst>
          </p:cNvPr>
          <p:cNvCxnSpPr>
            <a:cxnSpLocks/>
          </p:cNvCxnSpPr>
          <p:nvPr/>
        </p:nvCxnSpPr>
        <p:spPr>
          <a:xfrm>
            <a:off x="2746164" y="2095816"/>
            <a:ext cx="0" cy="3532832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C1EDF5-5622-3F4E-B474-6AD84F27A335}"/>
              </a:ext>
            </a:extLst>
          </p:cNvPr>
          <p:cNvCxnSpPr>
            <a:cxnSpLocks/>
          </p:cNvCxnSpPr>
          <p:nvPr/>
        </p:nvCxnSpPr>
        <p:spPr>
          <a:xfrm>
            <a:off x="5077472" y="2095816"/>
            <a:ext cx="0" cy="3532832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F4F382-E510-1844-87EC-ADBECB306EED}"/>
              </a:ext>
            </a:extLst>
          </p:cNvPr>
          <p:cNvCxnSpPr>
            <a:cxnSpLocks/>
          </p:cNvCxnSpPr>
          <p:nvPr/>
        </p:nvCxnSpPr>
        <p:spPr>
          <a:xfrm>
            <a:off x="7408780" y="2095816"/>
            <a:ext cx="0" cy="3532832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CD6C03-79FA-2849-B718-55AAD9F7EB09}"/>
              </a:ext>
            </a:extLst>
          </p:cNvPr>
          <p:cNvCxnSpPr>
            <a:cxnSpLocks/>
          </p:cNvCxnSpPr>
          <p:nvPr/>
        </p:nvCxnSpPr>
        <p:spPr>
          <a:xfrm>
            <a:off x="9616521" y="2095816"/>
            <a:ext cx="0" cy="3532832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8101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5ECA01-8DBF-4164-A3EA-7DA04EB0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Hydrogen Challenges—Energy Density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BE4E8-4737-49C6-8FBA-D6E6D5FB70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565" y="6356350"/>
            <a:ext cx="3906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E36CA-A7C6-4838-9ACB-C8D30B8F2C6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3D0453-48AF-AF43-9AC0-B36BDBCA779C}"/>
              </a:ext>
            </a:extLst>
          </p:cNvPr>
          <p:cNvSpPr/>
          <p:nvPr/>
        </p:nvSpPr>
        <p:spPr>
          <a:xfrm rot="10800000">
            <a:off x="5017870" y="1526517"/>
            <a:ext cx="294722" cy="445864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79AAA8-AD5C-487A-998E-61B1E7AD4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50" y="3198098"/>
            <a:ext cx="4465923" cy="2829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D1C6B0-A5CA-46AE-8096-154B4CB6E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97921" y="3198098"/>
            <a:ext cx="4630903" cy="2829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E55DD-774B-41E9-A718-7C0310981F72}"/>
              </a:ext>
            </a:extLst>
          </p:cNvPr>
          <p:cNvSpPr txBox="1"/>
          <p:nvPr/>
        </p:nvSpPr>
        <p:spPr>
          <a:xfrm>
            <a:off x="954684" y="889543"/>
            <a:ext cx="9116786" cy="22098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6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MS PGothic" panose="020B0600070205080204" pitchFamily="34" charset="-128"/>
              <a:cs typeface="Arial Narrow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5698AB-C742-421E-B41A-82BCC8EE09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819" y="1776891"/>
            <a:ext cx="2637386" cy="128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BC799D-5F05-4405-987A-9476813726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791" y="1776891"/>
            <a:ext cx="2393165" cy="12801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09E2C6-1DE6-495A-88E9-4802C3D2FD5B}"/>
              </a:ext>
            </a:extLst>
          </p:cNvPr>
          <p:cNvCxnSpPr>
            <a:cxnSpLocks/>
          </p:cNvCxnSpPr>
          <p:nvPr/>
        </p:nvCxnSpPr>
        <p:spPr>
          <a:xfrm>
            <a:off x="6096000" y="1828800"/>
            <a:ext cx="0" cy="4280284"/>
          </a:xfrm>
          <a:prstGeom prst="line">
            <a:avLst/>
          </a:prstGeom>
          <a:noFill/>
          <a:ln w="25400" cap="flat" cmpd="sng" algn="ctr">
            <a:solidFill>
              <a:srgbClr val="005C82">
                <a:lumMod val="50000"/>
              </a:srgbClr>
            </a:solidFill>
            <a:prstDash val="soli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5C3506-F6DF-4D2C-98A4-E836EDC93E1D}"/>
              </a:ext>
            </a:extLst>
          </p:cNvPr>
          <p:cNvSpPr txBox="1"/>
          <p:nvPr/>
        </p:nvSpPr>
        <p:spPr>
          <a:xfrm>
            <a:off x="2423160" y="6401830"/>
            <a:ext cx="734568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 source: U.S. DOE Fuel Cell Technologies Office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D61E90-EB51-344B-9225-C37FF054A17B}"/>
              </a:ext>
            </a:extLst>
          </p:cNvPr>
          <p:cNvSpPr txBox="1"/>
          <p:nvPr/>
        </p:nvSpPr>
        <p:spPr>
          <a:xfrm>
            <a:off x="0" y="1165001"/>
            <a:ext cx="12191999" cy="43622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normalizeH="0" baseline="0" noProof="0" dirty="0">
                <a:ln>
                  <a:noFill/>
                </a:ln>
                <a:solidFill>
                  <a:srgbClr val="98C93D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High energy by mass, low energy by volume</a:t>
            </a:r>
          </a:p>
        </p:txBody>
      </p:sp>
    </p:spTree>
    <p:extLst>
      <p:ext uri="{BB962C8B-B14F-4D97-AF65-F5344CB8AC3E}">
        <p14:creationId xmlns:p14="http://schemas.microsoft.com/office/powerpoint/2010/main" val="22897743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2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3"/>
  <p:tag name="MIO_HDS" val="True"/>
  <p:tag name="MIO_SKIPVERSION" val="01.01.0001 00:00:00"/>
  <p:tag name="MIO_EKGUID" val="bcc3c205-d565-4d59-9670-3c7244aed0a1"/>
  <p:tag name="MIO_UPDATE" val="True"/>
  <p:tag name="MIO_VERSION" val="10.10.2019 14:27:37"/>
  <p:tag name="MIO_DBID" val="5975AB46-D99C-44D0-8BC3-A071EFE760A6"/>
  <p:tag name="MIO_LASTDOWNLOADED" val="04.12.2019 16:24:37"/>
  <p:tag name="MIO_OBJECTNAME" val="FINAL NETL Master Template"/>
  <p:tag name="MIO_LASTEDITORNAME" val="Heidi Lamb"/>
  <p:tag name="MIO_CDID" val="df575364-fc80-4292-a64e-e4adbb8117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NETL Presenter's Title/Office;NETL Presenter's Title/Office"/>
  <p:tag name="MIO_USER_INPUT_OPTIONAL" val=" "/>
  <p:tag name="MIO_USER_INPUT_FIXED" val=" 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Date of Presentation;Presentation Date"/>
  <p:tag name="MIO_USER_INPUT_OPTIONAL" val=" "/>
  <p:tag name="MIO_USER_INPUT_FIXED" val=" 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[Audience Name];Presentation Audience"/>
  <p:tag name="MIO_USER_INPUT_OPTIONAL" val=" "/>
  <p:tag name="MIO_USER_INPUT_TEXT" val=" 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afcd1d3-11e5-47dc-b4d9-a8c7f69dc5fd"/>
  <p:tag name="MIO_EKGUID" val="4df021eb-99e4-4ce7-bd7c-ae4987078088"/>
  <p:tag name="MIO_UPDATE" val="True"/>
  <p:tag name="MIO_VERSION" val="30.04.2021 14:02:15"/>
  <p:tag name="MIO_DBID" val="5975ab46-d99c-44d0-8bc3-a071efe760a6"/>
  <p:tag name="MIO_LASTDOWNLOADED" val="03.05.2021 09:57:42"/>
  <p:tag name="MIO_OBJECTNAME" val="Administration Priorities &amp; Anticipated Approaches"/>
  <p:tag name="MIO_LASTEDITORNAME" val="Matea Pranj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8d189148-638c-4e6b-bc5f-c9fd0d39af93"/>
  <p:tag name="MIO_EKGUID" val="eab8d4ca-368e-4d51-aba3-426a1af1b52a"/>
  <p:tag name="MIO_UPDATE" val="True"/>
  <p:tag name="MIO_VERSION" val="23.01.2019 12:48:48"/>
  <p:tag name="MIO_DBID" val="5975AB46-D99C-44D0-8BC3-A071EFE760A6"/>
  <p:tag name="MIO_LASTDOWNLOADED" val="23.01.2019 12:48:48"/>
  <p:tag name="MIO_OBJECTNAME" val="Thank You for Visiting!"/>
  <p:tag name="MIO_LASTEDITORNAME" val="Ashley LeDonne"/>
  <p:tag name="MIO_STRING_IGNORE_CHECKSUM_FOR_NEXT_SAV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NETL Presenter's Name;Presentation Presenter"/>
  <p:tag name="MIO_USER_INPUT_OPTIONAL" val=" "/>
  <p:tag name="MIO_USER_INPUT_FIXED" val="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NETL Presenter's Title/Office;NETL Presenter's Title/Office"/>
  <p:tag name="MIO_USER_INPUT_OPTIONAL" val=" "/>
  <p:tag name="MIO_USER_INPUT_FIXED" val="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Date of Presentation;Presentation Date"/>
  <p:tag name="MIO_USER_INPUT_OPTIONAL" val=" "/>
  <p:tag name="MIO_USER_INPUT_FIXED" val="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[Audience Name];Presentation Audience"/>
  <p:tag name="MIO_USER_INPUT_OPTIONAL" val=" "/>
  <p:tag name="MIO_USER_INPUT_TEXT" val="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2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3"/>
  <p:tag name="MIO_HDS" val="True"/>
  <p:tag name="MIO_SKIPVERSION" val="01.01.0001 00:00:00"/>
  <p:tag name="MIO_EKGUID" val="bcc3c205-d565-4d59-9670-3c7244aed0a1"/>
  <p:tag name="MIO_UPDATE" val="True"/>
  <p:tag name="MIO_VERSION" val="10.10.2019 18:27:37"/>
  <p:tag name="MIO_DBID" val="5975AB46-D99C-44D0-8BC3-A071EFE760A6"/>
  <p:tag name="MIO_LASTDOWNLOADED" val="12.11.2021 15:27:10"/>
  <p:tag name="MIO_OBJECTNAME" val="FINAL NETL Master Template"/>
  <p:tag name="MIO_LASTEDITORNAME" val="Heidi Lamb"/>
  <p:tag name="MIO_CDID" val="df575364-fc80-4292-a64e-e4adbb8117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NETL Presenter's Name;Presentation Presenter"/>
  <p:tag name="MIO_USER_INPUT_OPTIONAL" val=" "/>
  <p:tag name="MIO_USER_INPUT_FIXED" val=" 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theme/theme1.xml><?xml version="1.0" encoding="utf-8"?>
<a:theme xmlns:a="http://schemas.openxmlformats.org/drawingml/2006/main" name="Final Master Century Got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rtlCol="0">
        <a:sp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inal NETL Master Template.pptx" id="{21C60CDE-E426-4AD7-A2FA-FD91675B9DB5}" vid="{B87F6CF2-F03E-4175-B4FD-68934EF77900}"/>
    </a:ext>
  </a:extLst>
</a:theme>
</file>

<file path=ppt/theme/theme2.xml><?xml version="1.0" encoding="utf-8"?>
<a:theme xmlns:a="http://schemas.openxmlformats.org/drawingml/2006/main" name="1_Final Master Century Got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rtlCol="0">
        <a:sp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ialVersion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715425"/>
    </a:accent1>
    <a:accent2>
      <a:srgbClr val="849033"/>
    </a:accent2>
    <a:accent3>
      <a:srgbClr val="38869A"/>
    </a:accent3>
    <a:accent4>
      <a:srgbClr val="FED06B"/>
    </a:accent4>
    <a:accent5>
      <a:srgbClr val="BC4444"/>
    </a:accent5>
    <a:accent6>
      <a:srgbClr val="475A8D"/>
    </a:accent6>
    <a:hlink>
      <a:srgbClr val="BADDA2"/>
    </a:hlink>
    <a:folHlink>
      <a:srgbClr val="AA8A14"/>
    </a:folHlink>
  </a:clrScheme>
  <a:fontScheme name="TrialVersion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NETL Master Template 2020</Template>
  <TotalTime>16000</TotalTime>
  <Words>3067</Words>
  <Application>Microsoft Office PowerPoint</Application>
  <PresentationFormat>Widescreen</PresentationFormat>
  <Paragraphs>382</Paragraphs>
  <Slides>21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.Lucida Grande UI Regular</vt:lpstr>
      <vt:lpstr>Arial</vt:lpstr>
      <vt:lpstr>Calibri</vt:lpstr>
      <vt:lpstr>Century Gothic</vt:lpstr>
      <vt:lpstr>Franklin Gothic Medium</vt:lpstr>
      <vt:lpstr>Helvetica</vt:lpstr>
      <vt:lpstr>Interstate</vt:lpstr>
      <vt:lpstr>Segoe UI</vt:lpstr>
      <vt:lpstr>Times New Roman</vt:lpstr>
      <vt:lpstr>Wingdings</vt:lpstr>
      <vt:lpstr>Final Master Century Gothic</vt:lpstr>
      <vt:lpstr>1_Final Master Century Gothic</vt:lpstr>
      <vt:lpstr>Panel Discussion 1: Fundamentals of Hydrogen Energy and Carbon Capture</vt:lpstr>
      <vt:lpstr>Today’s Goals</vt:lpstr>
      <vt:lpstr>Administration Priorities</vt:lpstr>
      <vt:lpstr>What is Hydrogen?</vt:lpstr>
      <vt:lpstr>Hydrogen Economy</vt:lpstr>
      <vt:lpstr>Present Day Hydrogen Sources</vt:lpstr>
      <vt:lpstr>Many Ways to Produce Hydrogen</vt:lpstr>
      <vt:lpstr>Multiple Uses for Hydrogen</vt:lpstr>
      <vt:lpstr>Hydrogen Challenges—Energy Density</vt:lpstr>
      <vt:lpstr>Hydrogen Challenges — Economic</vt:lpstr>
      <vt:lpstr>Hydrogen Challenges — Environmental</vt:lpstr>
      <vt:lpstr>Fossil-Fueled Clean Hydrogen</vt:lpstr>
      <vt:lpstr>NETL’s Role</vt:lpstr>
      <vt:lpstr>PowerPoint Presentation</vt:lpstr>
      <vt:lpstr>Innovation Across Hydrogen Value Chain</vt:lpstr>
      <vt:lpstr>Scaling H2 Technologies with Systems Analysis</vt:lpstr>
      <vt:lpstr>Optimizing Subsurface Storage</vt:lpstr>
      <vt:lpstr>Bipartisan Infrastructure Law (BIL)</vt:lpstr>
      <vt:lpstr>Regional Clean Hydrogen Hubs FOA 2779</vt:lpstr>
      <vt:lpstr>The Hydrogen Hub Concept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Techno-Economic Analysis of Integrated Gasification Fuel Cell Systems</dc:title>
  <dc:creator>Hackett, Gregory A.</dc:creator>
  <cp:lastModifiedBy>Weiland, Nathan T. </cp:lastModifiedBy>
  <cp:revision>456</cp:revision>
  <dcterms:created xsi:type="dcterms:W3CDTF">2020-08-30T13:16:40Z</dcterms:created>
  <dcterms:modified xsi:type="dcterms:W3CDTF">2022-10-03T15:28:34Z</dcterms:modified>
</cp:coreProperties>
</file>